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710" r:id="rId2"/>
    <p:sldMasterId id="2147483723" r:id="rId3"/>
    <p:sldMasterId id="2147483697" r:id="rId4"/>
  </p:sldMasterIdLst>
  <p:notesMasterIdLst>
    <p:notesMasterId r:id="rId19"/>
  </p:notesMasterIdLst>
  <p:handoutMasterIdLst>
    <p:handoutMasterId r:id="rId20"/>
  </p:handoutMasterIdLst>
  <p:sldIdLst>
    <p:sldId id="330" r:id="rId5"/>
    <p:sldId id="358" r:id="rId6"/>
    <p:sldId id="342" r:id="rId7"/>
    <p:sldId id="343" r:id="rId8"/>
    <p:sldId id="360" r:id="rId9"/>
    <p:sldId id="332" r:id="rId10"/>
    <p:sldId id="333" r:id="rId11"/>
    <p:sldId id="335" r:id="rId12"/>
    <p:sldId id="336" r:id="rId13"/>
    <p:sldId id="337" r:id="rId14"/>
    <p:sldId id="338" r:id="rId15"/>
    <p:sldId id="339" r:id="rId16"/>
    <p:sldId id="340" r:id="rId17"/>
    <p:sldId id="334" r:id="rId18"/>
  </p:sldIdLst>
  <p:sldSz cx="9144000" cy="6858000" type="screen4x3"/>
  <p:notesSz cx="6797675" cy="9928225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8997" autoAdjust="0"/>
    <p:restoredTop sz="95952" autoAdjust="0"/>
  </p:normalViewPr>
  <p:slideViewPr>
    <p:cSldViewPr>
      <p:cViewPr varScale="1">
        <p:scale>
          <a:sx n="114" d="100"/>
          <a:sy n="114" d="100"/>
        </p:scale>
        <p:origin x="1248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104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2152"/>
    </p:cViewPr>
  </p:sorterViewPr>
  <p:notesViewPr>
    <p:cSldViewPr>
      <p:cViewPr varScale="1">
        <p:scale>
          <a:sx n="78" d="100"/>
          <a:sy n="78" d="100"/>
        </p:scale>
        <p:origin x="4096" y="18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406" cy="495872"/>
          </a:xfrm>
          <a:prstGeom prst="rect">
            <a:avLst/>
          </a:prstGeom>
        </p:spPr>
        <p:txBody>
          <a:bodyPr vert="horz" lIns="88203" tIns="44102" rIns="88203" bIns="44102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750" y="1"/>
            <a:ext cx="2945405" cy="495872"/>
          </a:xfrm>
          <a:prstGeom prst="rect">
            <a:avLst/>
          </a:prstGeom>
        </p:spPr>
        <p:txBody>
          <a:bodyPr vert="horz" lIns="88203" tIns="44102" rIns="88203" bIns="44102" rtlCol="0"/>
          <a:lstStyle>
            <a:lvl1pPr algn="r">
              <a:defRPr sz="1200"/>
            </a:lvl1pPr>
          </a:lstStyle>
          <a:p>
            <a:fld id="{436C7B4C-07A6-4AD0-B7D4-D205158243F5}" type="datetimeFigureOut">
              <a:rPr lang="de-CH" smtClean="0"/>
              <a:t>20.02.25</a:t>
            </a:fld>
            <a:endParaRPr lang="de-C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30813"/>
            <a:ext cx="2945406" cy="495872"/>
          </a:xfrm>
          <a:prstGeom prst="rect">
            <a:avLst/>
          </a:prstGeom>
        </p:spPr>
        <p:txBody>
          <a:bodyPr vert="horz" lIns="88203" tIns="44102" rIns="88203" bIns="44102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750" y="9430813"/>
            <a:ext cx="2945405" cy="495872"/>
          </a:xfrm>
          <a:prstGeom prst="rect">
            <a:avLst/>
          </a:prstGeom>
        </p:spPr>
        <p:txBody>
          <a:bodyPr vert="horz" lIns="88203" tIns="44102" rIns="88203" bIns="44102" rtlCol="0" anchor="b"/>
          <a:lstStyle>
            <a:lvl1pPr algn="r">
              <a:defRPr sz="1200"/>
            </a:lvl1pPr>
          </a:lstStyle>
          <a:p>
            <a:fld id="{C71C8AD4-C459-4415-8114-93CA87DF0242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3443986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2"/>
          </a:xfrm>
          <a:prstGeom prst="rect">
            <a:avLst/>
          </a:prstGeom>
        </p:spPr>
        <p:txBody>
          <a:bodyPr vert="horz" lIns="95568" tIns="47784" rIns="95568" bIns="47784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2"/>
          </a:xfrm>
          <a:prstGeom prst="rect">
            <a:avLst/>
          </a:prstGeom>
        </p:spPr>
        <p:txBody>
          <a:bodyPr vert="horz" lIns="95568" tIns="47784" rIns="95568" bIns="47784" rtlCol="0"/>
          <a:lstStyle>
            <a:lvl1pPr algn="r">
              <a:defRPr sz="1300"/>
            </a:lvl1pPr>
          </a:lstStyle>
          <a:p>
            <a:fld id="{B9960A81-7234-438B-A053-8875C3FBDBE0}" type="datetimeFigureOut">
              <a:rPr lang="en-US" smtClean="0"/>
              <a:pPr/>
              <a:t>2/20/25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5935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68" tIns="47784" rIns="95568" bIns="4778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5568" tIns="47784" rIns="95568" bIns="47784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2"/>
          </a:xfrm>
          <a:prstGeom prst="rect">
            <a:avLst/>
          </a:prstGeom>
        </p:spPr>
        <p:txBody>
          <a:bodyPr vert="horz" lIns="95568" tIns="47784" rIns="95568" bIns="47784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2"/>
          </a:xfrm>
          <a:prstGeom prst="rect">
            <a:avLst/>
          </a:prstGeom>
        </p:spPr>
        <p:txBody>
          <a:bodyPr vert="horz" lIns="95568" tIns="47784" rIns="95568" bIns="47784" rtlCol="0" anchor="b"/>
          <a:lstStyle>
            <a:lvl1pPr algn="r">
              <a:defRPr sz="1300"/>
            </a:lvl1pPr>
          </a:lstStyle>
          <a:p>
            <a:fld id="{A3C9357F-F40C-4A64-B584-56861F9D99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5588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C9357F-F40C-4A64-B584-56861F9D992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8285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6125"/>
            <a:ext cx="4962525" cy="3722688"/>
          </a:xfrm>
          <a:ln/>
        </p:spPr>
      </p:sp>
      <p:sp>
        <p:nvSpPr>
          <p:cNvPr id="457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4" y="4717218"/>
            <a:ext cx="4984750" cy="4466350"/>
          </a:xfrm>
        </p:spPr>
        <p:txBody>
          <a:bodyPr/>
          <a:lstStyle/>
          <a:p>
            <a:r>
              <a:rPr lang="en-US" sz="1400">
                <a:latin typeface="Arial" pitchFamily="34" charset="0"/>
              </a:rPr>
              <a:t>LM-</a:t>
            </a:r>
            <a:r>
              <a:rPr lang="en-US" sz="1400" err="1">
                <a:latin typeface="Arial" pitchFamily="34" charset="0"/>
              </a:rPr>
              <a:t>Qualität</a:t>
            </a:r>
            <a:r>
              <a:rPr lang="en-US" sz="1400">
                <a:latin typeface="Arial" pitchFamily="34" charset="0"/>
              </a:rPr>
              <a:t> </a:t>
            </a:r>
            <a:r>
              <a:rPr lang="en-US" sz="1400" err="1">
                <a:latin typeface="Arial" pitchFamily="34" charset="0"/>
              </a:rPr>
              <a:t>betrifft</a:t>
            </a:r>
            <a:r>
              <a:rPr lang="en-US" sz="1400">
                <a:latin typeface="Arial" pitchFamily="34" charset="0"/>
              </a:rPr>
              <a:t> </a:t>
            </a:r>
            <a:r>
              <a:rPr lang="en-US" sz="1400" err="1">
                <a:latin typeface="Arial" pitchFamily="34" charset="0"/>
              </a:rPr>
              <a:t>nicht</a:t>
            </a:r>
            <a:r>
              <a:rPr lang="en-US" sz="1400">
                <a:latin typeface="Arial" pitchFamily="34" charset="0"/>
              </a:rPr>
              <a:t> </a:t>
            </a:r>
            <a:r>
              <a:rPr lang="en-US" sz="1400" err="1">
                <a:latin typeface="Arial" pitchFamily="34" charset="0"/>
              </a:rPr>
              <a:t>nur</a:t>
            </a:r>
            <a:r>
              <a:rPr lang="en-US" sz="1400">
                <a:latin typeface="Arial" pitchFamily="34" charset="0"/>
              </a:rPr>
              <a:t> das LM an </a:t>
            </a:r>
            <a:r>
              <a:rPr lang="en-US" sz="1400" err="1">
                <a:latin typeface="Arial" pitchFamily="34" charset="0"/>
              </a:rPr>
              <a:t>sich</a:t>
            </a:r>
            <a:r>
              <a:rPr lang="en-US" sz="1400">
                <a:latin typeface="Arial" pitchFamily="34" charset="0"/>
              </a:rPr>
              <a:t>, </a:t>
            </a:r>
            <a:r>
              <a:rPr lang="en-US" sz="1400" err="1">
                <a:latin typeface="Arial" pitchFamily="34" charset="0"/>
              </a:rPr>
              <a:t>sondern</a:t>
            </a:r>
            <a:r>
              <a:rPr lang="en-US" sz="1400">
                <a:latin typeface="Arial" pitchFamily="34" charset="0"/>
              </a:rPr>
              <a:t> </a:t>
            </a:r>
            <a:r>
              <a:rPr lang="en-US" sz="1400" err="1">
                <a:latin typeface="Arial" pitchFamily="34" charset="0"/>
              </a:rPr>
              <a:t>auch</a:t>
            </a:r>
            <a:r>
              <a:rPr lang="en-US" sz="1400">
                <a:latin typeface="Arial" pitchFamily="34" charset="0"/>
              </a:rPr>
              <a:t> den </a:t>
            </a:r>
            <a:r>
              <a:rPr lang="en-US" sz="1400" err="1">
                <a:latin typeface="Arial" pitchFamily="34" charset="0"/>
              </a:rPr>
              <a:t>Verzehrsvorgang</a:t>
            </a:r>
            <a:r>
              <a:rPr lang="en-US" sz="1400">
                <a:latin typeface="Arial" pitchFamily="34" charset="0"/>
              </a:rPr>
              <a:t>, </a:t>
            </a:r>
            <a:r>
              <a:rPr lang="en-US" sz="1400" err="1">
                <a:latin typeface="Arial" pitchFamily="34" charset="0"/>
              </a:rPr>
              <a:t>Verdauung</a:t>
            </a:r>
            <a:r>
              <a:rPr lang="en-US" sz="1400">
                <a:latin typeface="Arial" pitchFamily="34" charset="0"/>
              </a:rPr>
              <a:t> und das </a:t>
            </a:r>
            <a:r>
              <a:rPr lang="en-US" sz="1400" err="1">
                <a:latin typeface="Arial" pitchFamily="34" charset="0"/>
              </a:rPr>
              <a:t>allgemeine</a:t>
            </a:r>
            <a:r>
              <a:rPr lang="en-US" sz="1400">
                <a:latin typeface="Arial" pitchFamily="34" charset="0"/>
              </a:rPr>
              <a:t> </a:t>
            </a:r>
            <a:r>
              <a:rPr lang="en-US" sz="1400" err="1">
                <a:latin typeface="Arial" pitchFamily="34" charset="0"/>
              </a:rPr>
              <a:t>Wohlbefinden</a:t>
            </a:r>
            <a:r>
              <a:rPr lang="en-US" sz="1400">
                <a:latin typeface="Arial" pitchFamily="34" charset="0"/>
              </a:rPr>
              <a:t> </a:t>
            </a:r>
            <a:r>
              <a:rPr lang="en-US" sz="1400" err="1">
                <a:latin typeface="Arial" pitchFamily="34" charset="0"/>
              </a:rPr>
              <a:t>nach</a:t>
            </a:r>
            <a:r>
              <a:rPr lang="en-US" sz="1400">
                <a:latin typeface="Arial" pitchFamily="34" charset="0"/>
              </a:rPr>
              <a:t> </a:t>
            </a:r>
            <a:r>
              <a:rPr lang="en-US" sz="1400" err="1">
                <a:latin typeface="Arial" pitchFamily="34" charset="0"/>
              </a:rPr>
              <a:t>dem</a:t>
            </a:r>
            <a:r>
              <a:rPr lang="en-US" sz="1400">
                <a:latin typeface="Arial" pitchFamily="34" charset="0"/>
              </a:rPr>
              <a:t> Essen/</a:t>
            </a:r>
            <a:r>
              <a:rPr lang="en-US" sz="1400" err="1">
                <a:latin typeface="Arial" pitchFamily="34" charset="0"/>
              </a:rPr>
              <a:t>Trinken</a:t>
            </a:r>
            <a:r>
              <a:rPr lang="en-US" sz="1400">
                <a:latin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382112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4E567EE-A49E-4194-AA07-C716B5971AAC}" type="slidenum">
              <a:rPr lang="de-DE"/>
              <a:pPr/>
              <a:t>13</a:t>
            </a:fld>
            <a:endParaRPr lang="de-DE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337513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265CAF3-D4C0-46D5-B687-95042CA158BF}" type="slidenum">
              <a:rPr lang="de-DE"/>
              <a:pPr/>
              <a:t>14</a:t>
            </a:fld>
            <a:endParaRPr lang="de-DE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de-CH" altLang="zh-CN" sz="1400"/>
              <a:t>Zu den besprochenen Verfahren gehören Zerkleinerung, Homogenisieren, Emulgieren, Filtration, Fermentation, Sterilisieren, Pasteurisieren, Trocknen, Membranverfahren, Verpacken und aseptische Abfüllung</a:t>
            </a:r>
            <a:r>
              <a:rPr lang="en-GB" altLang="zh-CN" sz="1400"/>
              <a:t> </a:t>
            </a:r>
            <a:endParaRPr lang="de-DE" sz="1400"/>
          </a:p>
          <a:p>
            <a:pPr eaLnBrk="1" hangingPunct="1"/>
            <a:endParaRPr lang="de-DE" sz="1400"/>
          </a:p>
        </p:txBody>
      </p:sp>
    </p:spTree>
    <p:extLst>
      <p:ext uri="{BB962C8B-B14F-4D97-AF65-F5344CB8AC3E}">
        <p14:creationId xmlns:p14="http://schemas.microsoft.com/office/powerpoint/2010/main" val="9579486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265CAF3-D4C0-46D5-B687-95042CA158BF}" type="slidenum">
              <a:rPr lang="de-DE"/>
              <a:pPr/>
              <a:t>2</a:t>
            </a:fld>
            <a:endParaRPr lang="de-DE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de-CH" altLang="zh-CN" sz="1400"/>
              <a:t>Zu den besprochenen Verfahren gehören Zerkleinerung, Homogenisieren, Emulgieren, Filtration, Fermentation, Sterilisieren, Pasteurisieren, Trocknen, Membranverfahren, Verpacken und aseptische Abfüllung</a:t>
            </a:r>
            <a:r>
              <a:rPr lang="en-GB" altLang="zh-CN" sz="1400"/>
              <a:t> </a:t>
            </a:r>
            <a:endParaRPr lang="de-DE" sz="1400"/>
          </a:p>
          <a:p>
            <a:pPr eaLnBrk="1" hangingPunct="1"/>
            <a:endParaRPr lang="de-DE" sz="1400"/>
          </a:p>
        </p:txBody>
      </p:sp>
    </p:spTree>
    <p:extLst>
      <p:ext uri="{BB962C8B-B14F-4D97-AF65-F5344CB8AC3E}">
        <p14:creationId xmlns:p14="http://schemas.microsoft.com/office/powerpoint/2010/main" val="2928894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1429942-39B3-4DC5-B03F-8EF6052FD40A}" type="slidenum">
              <a:rPr lang="de-DE"/>
              <a:pPr/>
              <a:t>3</a:t>
            </a:fld>
            <a:endParaRPr lang="de-DE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967524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1429942-39B3-4DC5-B03F-8EF6052FD40A}" type="slidenum">
              <a:rPr lang="de-DE"/>
              <a:pPr/>
              <a:t>4</a:t>
            </a:fld>
            <a:endParaRPr lang="de-DE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285978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265CAF3-D4C0-46D5-B687-95042CA158BF}" type="slidenum">
              <a:rPr lang="de-DE"/>
              <a:pPr/>
              <a:t>6</a:t>
            </a:fld>
            <a:endParaRPr lang="de-DE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de-CH" altLang="zh-CN" sz="1400"/>
              <a:t>Zu den besprochenen Verfahren gehören Zerkleinerung, Homogenisieren, Emulgieren, Filtration, Fermentation, Sterilisieren, Pasteurisieren, Trocknen, Membranverfahren, Verpacken und aseptische Abfüllung</a:t>
            </a:r>
            <a:r>
              <a:rPr lang="en-GB" altLang="zh-CN" sz="1400"/>
              <a:t> </a:t>
            </a:r>
            <a:endParaRPr lang="de-DE" sz="1400"/>
          </a:p>
          <a:p>
            <a:pPr eaLnBrk="1" hangingPunct="1"/>
            <a:endParaRPr lang="de-DE" sz="1400"/>
          </a:p>
        </p:txBody>
      </p:sp>
    </p:spTree>
    <p:extLst>
      <p:ext uri="{BB962C8B-B14F-4D97-AF65-F5344CB8AC3E}">
        <p14:creationId xmlns:p14="http://schemas.microsoft.com/office/powerpoint/2010/main" val="16012248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2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49498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3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84371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F935E4F-AADF-455D-9DC3-DFAD3283FD9A}" type="slidenum">
              <a:rPr lang="de-DE"/>
              <a:pPr/>
              <a:t>10</a:t>
            </a:fld>
            <a:endParaRPr lang="de-DE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416313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0D769DE-DAA8-482C-8991-B8650E1BC1E8}" type="slidenum">
              <a:rPr lang="de-DE"/>
              <a:pPr/>
              <a:t>11</a:t>
            </a:fld>
            <a:endParaRPr lang="de-DE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de-DE" sz="1500" b="1"/>
              <a:t>chronisch</a:t>
            </a:r>
            <a:r>
              <a:rPr lang="de-DE" sz="1500"/>
              <a:t> : kennzeichnet sich durch langsam entwickelnde oder lang andauernde Erkrankungen.</a:t>
            </a:r>
          </a:p>
        </p:txBody>
      </p:sp>
    </p:spTree>
    <p:extLst>
      <p:ext uri="{BB962C8B-B14F-4D97-AF65-F5344CB8AC3E}">
        <p14:creationId xmlns:p14="http://schemas.microsoft.com/office/powerpoint/2010/main" val="37869386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endParaRPr kumimoji="0" lang="en-US" dirty="0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938976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endParaRPr kumimoji="0" lang="en-US" dirty="0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484912"/>
            <a:ext cx="2133600" cy="328464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extLst/>
          </a:lstStyle>
          <a:p>
            <a:r>
              <a:rPr lang="en-US"/>
              <a:t>Module 1 - Water content</a:t>
            </a:r>
          </a:p>
        </p:txBody>
      </p:sp>
      <p:sp>
        <p:nvSpPr>
          <p:cNvPr id="16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484912"/>
            <a:ext cx="457200" cy="328464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tx1">
                    <a:lumMod val="65000"/>
                    <a:lumOff val="35000"/>
                  </a:schemeClr>
                </a:solidFill>
                <a:effectLst/>
              </a:defRPr>
            </a:lvl1pPr>
            <a:extLst/>
          </a:lstStyle>
          <a:p>
            <a:fld id="{3EF24097-682E-4941-871A-80EA7DEA1F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Module 1 - Water content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24097-682E-4941-871A-80EA7DEA1FC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/>
              <a:t>Click icon to add picture</a:t>
            </a:r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2" name="Text Box 4"/>
          <p:cNvSpPr txBox="1">
            <a:spLocks noChangeArrowheads="1"/>
          </p:cNvSpPr>
          <p:nvPr userDrawn="1"/>
        </p:nvSpPr>
        <p:spPr bwMode="auto">
          <a:xfrm>
            <a:off x="7164288" y="42863"/>
            <a:ext cx="1934467" cy="276999"/>
          </a:xfrm>
          <a:prstGeom prst="rect">
            <a:avLst/>
          </a:prstGeom>
          <a:noFill/>
          <a:ln w="25400">
            <a:solidFill>
              <a:srgbClr val="CCFFCC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de-DE" sz="1200">
                <a:sym typeface="Symbol" pitchFamily="18" charset="2"/>
              </a:rPr>
              <a:t>Copyright  I. Blank 2012</a:t>
            </a:r>
          </a:p>
        </p:txBody>
      </p:sp>
      <p:sp>
        <p:nvSpPr>
          <p:cNvPr id="13" name="Date Placeholder 1"/>
          <p:cNvSpPr txBox="1">
            <a:spLocks/>
          </p:cNvSpPr>
          <p:nvPr userDrawn="1"/>
        </p:nvSpPr>
        <p:spPr>
          <a:xfrm>
            <a:off x="998240" y="6484912"/>
            <a:ext cx="2133600" cy="328464"/>
          </a:xfrm>
          <a:prstGeom prst="rect">
            <a:avLst/>
          </a:prstGeom>
        </p:spPr>
        <p:txBody>
          <a:bodyPr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EPFL, SS 2012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581400" y="6412904"/>
            <a:ext cx="2133600" cy="400472"/>
          </a:xfrm>
        </p:spPr>
        <p:txBody>
          <a:bodyPr/>
          <a:lstStyle/>
          <a:p>
            <a:r>
              <a:rPr lang="en-US"/>
              <a:t>Module 1 - Water content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3648" y="6412904"/>
            <a:ext cx="457200" cy="400472"/>
          </a:xfrm>
        </p:spPr>
        <p:txBody>
          <a:bodyPr/>
          <a:lstStyle/>
          <a:p>
            <a:fld id="{3EF24097-682E-4941-871A-80EA7DEA1F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Module 1 - Water content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24097-682E-4941-871A-80EA7DEA1F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180975"/>
            <a:ext cx="7793037" cy="8731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39700" y="1470025"/>
            <a:ext cx="8815388" cy="4662488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C371A7-A8B0-4783-8ED4-EA3042D7987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5066959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Module 1 - Water content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2FDCF-E8A8-4ADE-8A09-68836F8413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Module 1 - Water content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2FDCF-E8A8-4ADE-8A09-68836F8413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Module 1 - Water content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2FDCF-E8A8-4ADE-8A09-68836F8413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Module 1 - Water content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2FDCF-E8A8-4ADE-8A09-68836F8413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Module 1 - Water content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2FDCF-E8A8-4ADE-8A09-68836F8413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Module 1 - Water content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2FDCF-E8A8-4ADE-8A09-68836F8413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581400" y="6484912"/>
            <a:ext cx="2133600" cy="328464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extLst/>
          </a:lstStyle>
          <a:p>
            <a:r>
              <a:rPr lang="en-US"/>
              <a:t>Module 1 - Water content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3648" y="6484912"/>
            <a:ext cx="457200" cy="328464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extLst/>
          </a:lstStyle>
          <a:p>
            <a:fld id="{3EF24097-682E-4941-871A-80EA7DEA1F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Module 1 - Water content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2FDCF-E8A8-4ADE-8A09-68836F8413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Module 1 - Water content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2FDCF-E8A8-4ADE-8A09-68836F8413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Module 1 - Water content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2FDCF-E8A8-4ADE-8A09-68836F8413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Module 1 - Water content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2FDCF-E8A8-4ADE-8A09-68836F8413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Module 1 - Water content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2FDCF-E8A8-4ADE-8A09-68836F8413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Module 1 - Water content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2FDCF-E8A8-4ADE-8A09-68836F8413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Module 1 - Water content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85530-D6A5-4D30-8B82-42FF3F957F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Module 1 - Water content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85530-D6A5-4D30-8B82-42FF3F957F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Module 1 - Water content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85530-D6A5-4D30-8B82-42FF3F957F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Module 1 - Water content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85530-D6A5-4D30-8B82-42FF3F957F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581400" y="6484912"/>
            <a:ext cx="2133600" cy="328464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extLst/>
          </a:lstStyle>
          <a:p>
            <a:r>
              <a:rPr lang="en-US"/>
              <a:t>Module 1 - Water content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3648" y="6484912"/>
            <a:ext cx="457200" cy="328464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extLst/>
          </a:lstStyle>
          <a:p>
            <a:fld id="{3EF24097-682E-4941-871A-80EA7DEA1FC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Text Box 4"/>
          <p:cNvSpPr txBox="1">
            <a:spLocks noChangeArrowheads="1"/>
          </p:cNvSpPr>
          <p:nvPr userDrawn="1"/>
        </p:nvSpPr>
        <p:spPr bwMode="auto">
          <a:xfrm>
            <a:off x="7164288" y="42863"/>
            <a:ext cx="1934467" cy="276999"/>
          </a:xfrm>
          <a:prstGeom prst="rect">
            <a:avLst/>
          </a:prstGeom>
          <a:noFill/>
          <a:ln w="25400">
            <a:solidFill>
              <a:srgbClr val="CCFFCC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de-DE" sz="1200">
                <a:sym typeface="Symbol" pitchFamily="18" charset="2"/>
              </a:rPr>
              <a:t>Copyright  I. Blank 2012</a:t>
            </a:r>
          </a:p>
        </p:txBody>
      </p:sp>
      <p:sp>
        <p:nvSpPr>
          <p:cNvPr id="12" name="Date Placeholder 1"/>
          <p:cNvSpPr txBox="1">
            <a:spLocks/>
          </p:cNvSpPr>
          <p:nvPr userDrawn="1"/>
        </p:nvSpPr>
        <p:spPr>
          <a:xfrm>
            <a:off x="998240" y="6484912"/>
            <a:ext cx="2133600" cy="328464"/>
          </a:xfrm>
          <a:prstGeom prst="rect">
            <a:avLst/>
          </a:prstGeom>
        </p:spPr>
        <p:txBody>
          <a:bodyPr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EPFL, SS 2012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Module 1 - Water content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85530-D6A5-4D30-8B82-42FF3F957F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Module 1 - Water content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85530-D6A5-4D30-8B82-42FF3F957F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Module 1 - Water content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85530-D6A5-4D30-8B82-42FF3F957F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Module 1 - Water content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85530-D6A5-4D30-8B82-42FF3F957F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Module 1 - Water content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85530-D6A5-4D30-8B82-42FF3F957F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Module 1 - Water content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85530-D6A5-4D30-8B82-42FF3F957F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Module 1 - Water content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85530-D6A5-4D30-8B82-42FF3F957F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Module 1 - Water content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4712F-48DE-4840-BC8C-BA68497469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Module 1 - Water content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4712F-48DE-4840-BC8C-BA68497469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Module 1 - Water content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4712F-48DE-4840-BC8C-BA68497469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581400" y="6484912"/>
            <a:ext cx="2133600" cy="328464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extLst/>
          </a:lstStyle>
          <a:p>
            <a:r>
              <a:rPr lang="en-US"/>
              <a:t>Module 1 - Water content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3648" y="6484912"/>
            <a:ext cx="457200" cy="328464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extLst/>
          </a:lstStyle>
          <a:p>
            <a:fld id="{3EF24097-682E-4941-871A-80EA7DEA1F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Module 1 - Water content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4712F-48DE-4840-BC8C-BA68497469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Module 1 - Water content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4712F-48DE-4840-BC8C-BA68497469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Module 1 - Water content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4712F-48DE-4840-BC8C-BA68497469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Module 1 - Water content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4712F-48DE-4840-BC8C-BA68497469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Module 1 - Water content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4712F-48DE-4840-BC8C-BA68497469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Module 1 - Water content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4712F-48DE-4840-BC8C-BA68497469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Module 1 - Water content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4712F-48DE-4840-BC8C-BA68497469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Module 1 - Water content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4712F-48DE-4840-BC8C-BA68497469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Module 1 - Water content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4712F-48DE-4840-BC8C-BA68497469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Module 1 - Water content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24097-682E-4941-871A-80EA7DEA1FC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 Box 4"/>
          <p:cNvSpPr txBox="1">
            <a:spLocks noChangeArrowheads="1"/>
          </p:cNvSpPr>
          <p:nvPr userDrawn="1"/>
        </p:nvSpPr>
        <p:spPr bwMode="auto">
          <a:xfrm>
            <a:off x="7164288" y="42863"/>
            <a:ext cx="1934467" cy="276999"/>
          </a:xfrm>
          <a:prstGeom prst="rect">
            <a:avLst/>
          </a:prstGeom>
          <a:noFill/>
          <a:ln w="25400">
            <a:solidFill>
              <a:srgbClr val="CCFFCC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de-DE" sz="1200">
                <a:sym typeface="Symbol" pitchFamily="18" charset="2"/>
              </a:rPr>
              <a:t>Copyright  I. Blank 2012</a:t>
            </a:r>
          </a:p>
        </p:txBody>
      </p:sp>
      <p:sp>
        <p:nvSpPr>
          <p:cNvPr id="11" name="Date Placeholder 1"/>
          <p:cNvSpPr txBox="1">
            <a:spLocks/>
          </p:cNvSpPr>
          <p:nvPr userDrawn="1"/>
        </p:nvSpPr>
        <p:spPr>
          <a:xfrm>
            <a:off x="998240" y="6484912"/>
            <a:ext cx="2133600" cy="328464"/>
          </a:xfrm>
          <a:prstGeom prst="rect">
            <a:avLst/>
          </a:prstGeom>
        </p:spPr>
        <p:txBody>
          <a:bodyPr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EPFL, SS 2012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581400" y="6484912"/>
            <a:ext cx="2133600" cy="328464"/>
          </a:xfrm>
        </p:spPr>
        <p:txBody>
          <a:bodyPr/>
          <a:lstStyle/>
          <a:p>
            <a:r>
              <a:rPr lang="en-US"/>
              <a:t>Module 1 - Water content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3648" y="6484912"/>
            <a:ext cx="457200" cy="328464"/>
          </a:xfrm>
        </p:spPr>
        <p:txBody>
          <a:bodyPr/>
          <a:lstStyle/>
          <a:p>
            <a:fld id="{3EF24097-682E-4941-871A-80EA7DEA1F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581400" y="6484912"/>
            <a:ext cx="2133600" cy="328464"/>
          </a:xfrm>
        </p:spPr>
        <p:txBody>
          <a:bodyPr/>
          <a:lstStyle/>
          <a:p>
            <a:r>
              <a:rPr lang="en-US"/>
              <a:t>Module 1 - Water content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3648" y="6484912"/>
            <a:ext cx="457200" cy="328464"/>
          </a:xfrm>
        </p:spPr>
        <p:txBody>
          <a:bodyPr/>
          <a:lstStyle/>
          <a:p>
            <a:fld id="{3EF24097-682E-4941-871A-80EA7DEA1F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581400" y="6484912"/>
            <a:ext cx="2133600" cy="328464"/>
          </a:xfrm>
        </p:spPr>
        <p:txBody>
          <a:bodyPr/>
          <a:lstStyle/>
          <a:p>
            <a:r>
              <a:rPr lang="en-US"/>
              <a:t>Module 1 - Water content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3648" y="6484912"/>
            <a:ext cx="457200" cy="328464"/>
          </a:xfrm>
        </p:spPr>
        <p:txBody>
          <a:bodyPr/>
          <a:lstStyle/>
          <a:p>
            <a:fld id="{3EF24097-682E-4941-871A-80EA7DEA1FC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ext Box 4"/>
          <p:cNvSpPr txBox="1">
            <a:spLocks noChangeArrowheads="1"/>
          </p:cNvSpPr>
          <p:nvPr userDrawn="1"/>
        </p:nvSpPr>
        <p:spPr bwMode="auto">
          <a:xfrm>
            <a:off x="7164288" y="42863"/>
            <a:ext cx="1934467" cy="276999"/>
          </a:xfrm>
          <a:prstGeom prst="rect">
            <a:avLst/>
          </a:prstGeom>
          <a:noFill/>
          <a:ln w="25400">
            <a:solidFill>
              <a:srgbClr val="CCFFCC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de-DE" sz="1200" dirty="0">
                <a:sym typeface="Symbol" pitchFamily="18" charset="2"/>
              </a:rPr>
              <a:t>Copyright  I. Blank 2023</a:t>
            </a:r>
          </a:p>
        </p:txBody>
      </p:sp>
      <p:sp>
        <p:nvSpPr>
          <p:cNvPr id="8" name="Date Placeholder 1"/>
          <p:cNvSpPr txBox="1">
            <a:spLocks/>
          </p:cNvSpPr>
          <p:nvPr userDrawn="1"/>
        </p:nvSpPr>
        <p:spPr>
          <a:xfrm>
            <a:off x="998240" y="6484912"/>
            <a:ext cx="2133600" cy="328464"/>
          </a:xfrm>
          <a:prstGeom prst="rect">
            <a:avLst/>
          </a:prstGeom>
        </p:spPr>
        <p:txBody>
          <a:bodyPr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EPFL, SS 2023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Module 1 - Water content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24097-682E-4941-871A-80EA7DEA1FC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Box 4"/>
          <p:cNvSpPr txBox="1">
            <a:spLocks noChangeArrowheads="1"/>
          </p:cNvSpPr>
          <p:nvPr userDrawn="1"/>
        </p:nvSpPr>
        <p:spPr bwMode="auto">
          <a:xfrm>
            <a:off x="7164288" y="42863"/>
            <a:ext cx="1934467" cy="276999"/>
          </a:xfrm>
          <a:prstGeom prst="rect">
            <a:avLst/>
          </a:prstGeom>
          <a:noFill/>
          <a:ln w="25400">
            <a:solidFill>
              <a:srgbClr val="CCFFCC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de-DE" sz="1200">
                <a:sym typeface="Symbol" pitchFamily="18" charset="2"/>
              </a:rPr>
              <a:t>Copyright  I. Blank 2012</a:t>
            </a:r>
          </a:p>
        </p:txBody>
      </p:sp>
      <p:sp>
        <p:nvSpPr>
          <p:cNvPr id="10" name="Date Placeholder 1"/>
          <p:cNvSpPr txBox="1">
            <a:spLocks/>
          </p:cNvSpPr>
          <p:nvPr userDrawn="1"/>
        </p:nvSpPr>
        <p:spPr>
          <a:xfrm>
            <a:off x="998240" y="6484912"/>
            <a:ext cx="2133600" cy="328464"/>
          </a:xfrm>
          <a:prstGeom prst="rect">
            <a:avLst/>
          </a:prstGeom>
        </p:spPr>
        <p:txBody>
          <a:bodyPr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EPFL, SS 2012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484912"/>
            <a:ext cx="2133600" cy="328464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extLst/>
          </a:lstStyle>
          <a:p>
            <a:r>
              <a:rPr lang="en-US"/>
              <a:t>Module 1 - Water content</a:t>
            </a: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484912"/>
            <a:ext cx="457200" cy="328464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tx1">
                    <a:lumMod val="65000"/>
                    <a:lumOff val="35000"/>
                  </a:schemeClr>
                </a:solidFill>
                <a:effectLst/>
              </a:defRPr>
            </a:lvl1pPr>
            <a:extLst/>
          </a:lstStyle>
          <a:p>
            <a:fld id="{3EF24097-682E-4941-871A-80EA7DEA1FC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6" name="Text Box 4"/>
          <p:cNvSpPr txBox="1">
            <a:spLocks noChangeArrowheads="1"/>
          </p:cNvSpPr>
          <p:nvPr userDrawn="1"/>
        </p:nvSpPr>
        <p:spPr bwMode="auto">
          <a:xfrm>
            <a:off x="7164288" y="42863"/>
            <a:ext cx="1934467" cy="276999"/>
          </a:xfrm>
          <a:prstGeom prst="rect">
            <a:avLst/>
          </a:prstGeom>
          <a:noFill/>
          <a:ln w="25400">
            <a:solidFill>
              <a:srgbClr val="CCFFCC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de-DE" sz="1200" dirty="0">
                <a:sym typeface="Symbol" pitchFamily="18" charset="2"/>
              </a:rPr>
              <a:t>Copyright  I. Blank 2025</a:t>
            </a:r>
          </a:p>
        </p:txBody>
      </p:sp>
      <p:sp>
        <p:nvSpPr>
          <p:cNvPr id="13" name="Date Placeholder 1"/>
          <p:cNvSpPr txBox="1">
            <a:spLocks/>
          </p:cNvSpPr>
          <p:nvPr userDrawn="1"/>
        </p:nvSpPr>
        <p:spPr>
          <a:xfrm>
            <a:off x="998240" y="6484912"/>
            <a:ext cx="2133600" cy="328464"/>
          </a:xfrm>
          <a:prstGeom prst="rect">
            <a:avLst/>
          </a:prstGeom>
        </p:spPr>
        <p:txBody>
          <a:bodyPr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EPFL, SS 2025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6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735" r:id="rId13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Module 1 - Water content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12FDCF-E8A8-4ADE-8A09-68836F84139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Box 4"/>
          <p:cNvSpPr txBox="1">
            <a:spLocks noChangeArrowheads="1"/>
          </p:cNvSpPr>
          <p:nvPr userDrawn="1"/>
        </p:nvSpPr>
        <p:spPr bwMode="auto">
          <a:xfrm>
            <a:off x="7164288" y="42863"/>
            <a:ext cx="1934467" cy="276999"/>
          </a:xfrm>
          <a:prstGeom prst="rect">
            <a:avLst/>
          </a:prstGeom>
          <a:noFill/>
          <a:ln w="25400">
            <a:solidFill>
              <a:srgbClr val="CCFFCC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de-DE" sz="1200">
                <a:sym typeface="Symbol" pitchFamily="18" charset="2"/>
              </a:rPr>
              <a:t>Copyright  I. Blank 2012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Module 1 - Water content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E85530-D6A5-4D30-8B82-42FF3F957FB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Box 4"/>
          <p:cNvSpPr txBox="1">
            <a:spLocks noChangeArrowheads="1"/>
          </p:cNvSpPr>
          <p:nvPr userDrawn="1"/>
        </p:nvSpPr>
        <p:spPr bwMode="auto">
          <a:xfrm>
            <a:off x="7138988" y="42863"/>
            <a:ext cx="1959767" cy="276999"/>
          </a:xfrm>
          <a:prstGeom prst="rect">
            <a:avLst/>
          </a:prstGeom>
          <a:noFill/>
          <a:ln w="25400">
            <a:solidFill>
              <a:srgbClr val="CCFFCC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200">
                <a:sym typeface="Symbol" pitchFamily="18" charset="2"/>
              </a:rPr>
              <a:t>Copyright  I. Blank 2012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Module 1 - Water content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74712F-48DE-4840-BC8C-BA68497469B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Box 4"/>
          <p:cNvSpPr txBox="1">
            <a:spLocks noChangeArrowheads="1"/>
          </p:cNvSpPr>
          <p:nvPr userDrawn="1"/>
        </p:nvSpPr>
        <p:spPr bwMode="auto">
          <a:xfrm>
            <a:off x="7138988" y="42863"/>
            <a:ext cx="1959767" cy="276999"/>
          </a:xfrm>
          <a:prstGeom prst="rect">
            <a:avLst/>
          </a:prstGeom>
          <a:noFill/>
          <a:ln w="25400">
            <a:solidFill>
              <a:srgbClr val="CCFFCC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200">
                <a:sym typeface="Symbol" pitchFamily="18" charset="2"/>
              </a:rPr>
              <a:t>Copyright  I. Blank 2012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9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Chemistry of Food Processes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3811184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Master semester 2: EPF Lausanne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/>
              <a:t> Molecular &amp; Biological Chemistry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/>
              <a:t> Chemical Engineering &amp; Biotechnology</a:t>
            </a:r>
          </a:p>
          <a:p>
            <a:endParaRPr lang="en-US" dirty="0"/>
          </a:p>
          <a:p>
            <a:r>
              <a:rPr lang="en-US" dirty="0"/>
              <a:t>Introduction</a:t>
            </a:r>
          </a:p>
          <a:p>
            <a:endParaRPr lang="en-US" dirty="0"/>
          </a:p>
          <a:p>
            <a:r>
              <a:rPr lang="en-US" dirty="0"/>
              <a:t>Dr. </a:t>
            </a:r>
            <a:r>
              <a:rPr lang="en-US" dirty="0" err="1"/>
              <a:t>Imre</a:t>
            </a:r>
            <a:r>
              <a:rPr lang="en-US" dirty="0"/>
              <a:t> Blank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613648" y="6484912"/>
            <a:ext cx="457200" cy="328464"/>
          </a:xfrm>
          <a:prstGeom prst="rect">
            <a:avLst/>
          </a:prstGeom>
        </p:spPr>
        <p:txBody>
          <a:bodyPr/>
          <a:lstStyle/>
          <a:p>
            <a:fld id="{3EF24097-682E-4941-871A-80EA7DEA1FCD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6" name="Footer Placeholder 8"/>
          <p:cNvSpPr txBox="1">
            <a:spLocks/>
          </p:cNvSpPr>
          <p:nvPr/>
        </p:nvSpPr>
        <p:spPr>
          <a:xfrm>
            <a:off x="3908648" y="6525344"/>
            <a:ext cx="2895600" cy="328464"/>
          </a:xfrm>
          <a:prstGeom prst="rect">
            <a:avLst/>
          </a:prstGeom>
        </p:spPr>
        <p:txBody>
          <a:bodyPr anchor="ctr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Module 0 - Introduction</a:t>
            </a:r>
          </a:p>
        </p:txBody>
      </p:sp>
    </p:spTree>
    <p:extLst>
      <p:ext uri="{BB962C8B-B14F-4D97-AF65-F5344CB8AC3E}">
        <p14:creationId xmlns:p14="http://schemas.microsoft.com/office/powerpoint/2010/main" val="13808402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B42E46F-DA96-4ABB-859E-B8BEDB55A421}" type="slidenum">
              <a:rPr lang="en-GB"/>
              <a:pPr/>
              <a:t>10</a:t>
            </a:fld>
            <a:endParaRPr lang="en-GB"/>
          </a:p>
        </p:txBody>
      </p:sp>
      <p:sp>
        <p:nvSpPr>
          <p:cNvPr id="7175" name="Rectangle 6"/>
          <p:cNvSpPr>
            <a:spLocks noChangeArrowheads="1"/>
          </p:cNvSpPr>
          <p:nvPr/>
        </p:nvSpPr>
        <p:spPr bwMode="auto">
          <a:xfrm>
            <a:off x="1082502" y="1455738"/>
            <a:ext cx="1905322" cy="7620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/>
              <a:t>Raw materials</a:t>
            </a:r>
          </a:p>
        </p:txBody>
      </p:sp>
      <p:sp>
        <p:nvSpPr>
          <p:cNvPr id="7176" name="Rectangle 12"/>
          <p:cNvSpPr>
            <a:spLocks noChangeArrowheads="1"/>
          </p:cNvSpPr>
          <p:nvPr/>
        </p:nvSpPr>
        <p:spPr bwMode="auto">
          <a:xfrm>
            <a:off x="7004621" y="1455738"/>
            <a:ext cx="1959867" cy="7620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/>
              <a:t>Food products</a:t>
            </a:r>
          </a:p>
        </p:txBody>
      </p:sp>
      <p:sp>
        <p:nvSpPr>
          <p:cNvPr id="7177" name="Text Box 13"/>
          <p:cNvSpPr txBox="1">
            <a:spLocks noChangeArrowheads="1"/>
          </p:cNvSpPr>
          <p:nvPr/>
        </p:nvSpPr>
        <p:spPr bwMode="auto">
          <a:xfrm>
            <a:off x="1032680" y="2425700"/>
            <a:ext cx="2387192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174625" indent="-174625">
              <a:buFontTx/>
              <a:buChar char="•"/>
            </a:pPr>
            <a:r>
              <a:rPr lang="de-DE" sz="1600"/>
              <a:t>Quality</a:t>
            </a:r>
          </a:p>
          <a:p>
            <a:pPr marL="174625" indent="-174625"/>
            <a:r>
              <a:rPr lang="de-DE" sz="1600"/>
              <a:t>	Microbial safety</a:t>
            </a:r>
          </a:p>
          <a:p>
            <a:pPr marL="174625" indent="-174625"/>
            <a:r>
              <a:rPr lang="de-DE" sz="1600"/>
              <a:t>	</a:t>
            </a:r>
          </a:p>
          <a:p>
            <a:pPr marL="174625" indent="-174625"/>
            <a:endParaRPr lang="de-DE" sz="1600"/>
          </a:p>
          <a:p>
            <a:pPr marL="174625" indent="-174625">
              <a:buFontTx/>
              <a:buChar char="•"/>
            </a:pPr>
            <a:r>
              <a:rPr lang="de-DE" sz="1600"/>
              <a:t>Macro constituents</a:t>
            </a:r>
          </a:p>
          <a:p>
            <a:pPr marL="174625" indent="-174625"/>
            <a:r>
              <a:rPr lang="de-DE" sz="1600"/>
              <a:t>	Starch, carbohydrates</a:t>
            </a:r>
          </a:p>
          <a:p>
            <a:pPr marL="174625" indent="-174625"/>
            <a:r>
              <a:rPr lang="de-DE" sz="1600"/>
              <a:t>	Fibres</a:t>
            </a:r>
          </a:p>
          <a:p>
            <a:pPr marL="174625" indent="-174625"/>
            <a:r>
              <a:rPr lang="de-DE" sz="1600"/>
              <a:t>	Proteines</a:t>
            </a:r>
          </a:p>
          <a:p>
            <a:pPr marL="174625" indent="-174625"/>
            <a:endParaRPr lang="de-DE" sz="1600"/>
          </a:p>
          <a:p>
            <a:pPr marL="174625" indent="-174625">
              <a:buFontTx/>
              <a:buChar char="•"/>
            </a:pPr>
            <a:r>
              <a:rPr lang="de-DE" sz="1600"/>
              <a:t>Micro constituents</a:t>
            </a:r>
          </a:p>
          <a:p>
            <a:pPr marL="174625" indent="-174625"/>
            <a:r>
              <a:rPr lang="de-DE" sz="1600"/>
              <a:t>	Essentiel amino acids</a:t>
            </a:r>
          </a:p>
          <a:p>
            <a:pPr marL="174625" indent="-174625"/>
            <a:r>
              <a:rPr lang="de-DE" sz="1600"/>
              <a:t>	Vitamines, PUFAs</a:t>
            </a:r>
          </a:p>
          <a:p>
            <a:pPr marL="174625" indent="-174625"/>
            <a:r>
              <a:rPr lang="de-DE" sz="1600"/>
              <a:t>	Bioactive components</a:t>
            </a:r>
          </a:p>
          <a:p>
            <a:pPr marL="174625" indent="-174625"/>
            <a:r>
              <a:rPr lang="de-DE" sz="1600"/>
              <a:t>	Minerals</a:t>
            </a:r>
          </a:p>
        </p:txBody>
      </p:sp>
      <p:sp>
        <p:nvSpPr>
          <p:cNvPr id="7178" name="Text Box 15"/>
          <p:cNvSpPr txBox="1">
            <a:spLocks noChangeArrowheads="1"/>
          </p:cNvSpPr>
          <p:nvPr/>
        </p:nvSpPr>
        <p:spPr bwMode="auto">
          <a:xfrm>
            <a:off x="3774305" y="2425700"/>
            <a:ext cx="3029943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4625" indent="-174625">
              <a:buFontTx/>
              <a:buChar char="•"/>
            </a:pPr>
            <a:r>
              <a:rPr lang="de-DE" sz="1600"/>
              <a:t>Work safety</a:t>
            </a:r>
          </a:p>
          <a:p>
            <a:pPr marL="174625" indent="-174625"/>
            <a:r>
              <a:rPr lang="de-DE" sz="1600"/>
              <a:t>	Health risks</a:t>
            </a:r>
          </a:p>
          <a:p>
            <a:pPr marL="174625" indent="-174625"/>
            <a:r>
              <a:rPr lang="de-DE" sz="1600"/>
              <a:t>	Transport</a:t>
            </a:r>
          </a:p>
          <a:p>
            <a:pPr marL="174625" indent="-174625"/>
            <a:endParaRPr lang="de-DE" sz="1600"/>
          </a:p>
          <a:p>
            <a:pPr marL="174625" indent="-174625">
              <a:buFontTx/>
              <a:buChar char="•"/>
            </a:pPr>
            <a:r>
              <a:rPr lang="de-DE" sz="1600"/>
              <a:t>Economical feasibility</a:t>
            </a:r>
          </a:p>
          <a:p>
            <a:pPr marL="174625" indent="-174625"/>
            <a:r>
              <a:rPr lang="de-DE" sz="1600"/>
              <a:t>	Production</a:t>
            </a:r>
          </a:p>
          <a:p>
            <a:pPr marL="174625" indent="-174625"/>
            <a:r>
              <a:rPr lang="de-DE" sz="1600"/>
              <a:t>	Cost, affordability</a:t>
            </a:r>
          </a:p>
          <a:p>
            <a:pPr marL="174625" indent="-174625"/>
            <a:endParaRPr lang="de-DE" sz="1600"/>
          </a:p>
          <a:p>
            <a:pPr marL="174625" indent="-174625">
              <a:buFontTx/>
              <a:buChar char="•"/>
            </a:pPr>
            <a:r>
              <a:rPr lang="de-DE" sz="1600"/>
              <a:t>Food quality</a:t>
            </a:r>
          </a:p>
          <a:p>
            <a:pPr marL="174625" indent="-174625"/>
            <a:r>
              <a:rPr lang="de-DE" sz="1600"/>
              <a:t>	Nutrition (keep, release)</a:t>
            </a:r>
          </a:p>
          <a:p>
            <a:pPr marL="174625" indent="-174625"/>
            <a:r>
              <a:rPr lang="de-DE" sz="1600"/>
              <a:t>	Aroma, taste, texture, colour</a:t>
            </a:r>
          </a:p>
          <a:p>
            <a:pPr marL="174625" indent="-174625"/>
            <a:endParaRPr lang="de-DE" sz="1600"/>
          </a:p>
          <a:p>
            <a:pPr marL="174625" indent="-174625">
              <a:buFontTx/>
              <a:buChar char="•"/>
            </a:pPr>
            <a:r>
              <a:rPr lang="de-DE" sz="1600"/>
              <a:t>Food safety</a:t>
            </a:r>
          </a:p>
          <a:p>
            <a:pPr marL="174625" indent="-174625"/>
            <a:r>
              <a:rPr lang="de-DE" sz="1600"/>
              <a:t>	Microbial state</a:t>
            </a:r>
          </a:p>
          <a:p>
            <a:pPr marL="174625" indent="-174625"/>
            <a:r>
              <a:rPr lang="de-DE" sz="1600"/>
              <a:t>	Allergenes, toxines</a:t>
            </a:r>
          </a:p>
          <a:p>
            <a:pPr marL="174625" indent="-174625"/>
            <a:r>
              <a:rPr lang="de-DE" sz="1600"/>
              <a:t>	Packaging</a:t>
            </a:r>
          </a:p>
        </p:txBody>
      </p:sp>
      <p:sp>
        <p:nvSpPr>
          <p:cNvPr id="7179" name="Text Box 16"/>
          <p:cNvSpPr txBox="1">
            <a:spLocks noChangeArrowheads="1"/>
          </p:cNvSpPr>
          <p:nvPr/>
        </p:nvSpPr>
        <p:spPr bwMode="auto">
          <a:xfrm>
            <a:off x="7023546" y="2425700"/>
            <a:ext cx="1896673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174625" indent="-174625">
              <a:buFontTx/>
              <a:buChar char="•"/>
            </a:pPr>
            <a:r>
              <a:rPr lang="de-DE" sz="1600"/>
              <a:t>Quality</a:t>
            </a:r>
          </a:p>
          <a:p>
            <a:pPr marL="174625" indent="-174625"/>
            <a:r>
              <a:rPr lang="de-DE" sz="1600"/>
              <a:t>	Pleasure</a:t>
            </a:r>
          </a:p>
          <a:p>
            <a:pPr marL="174625" indent="-174625"/>
            <a:r>
              <a:rPr lang="de-DE" sz="1600"/>
              <a:t>	Nutritional value</a:t>
            </a:r>
          </a:p>
          <a:p>
            <a:pPr marL="174625" indent="-174625"/>
            <a:r>
              <a:rPr lang="de-DE" sz="1600"/>
              <a:t>	Convenience</a:t>
            </a:r>
          </a:p>
          <a:p>
            <a:pPr marL="174625" indent="-174625"/>
            <a:endParaRPr lang="de-DE" sz="1600"/>
          </a:p>
          <a:p>
            <a:pPr marL="174625" indent="-174625">
              <a:buFontTx/>
              <a:buChar char="•"/>
            </a:pPr>
            <a:r>
              <a:rPr lang="de-DE" sz="1600"/>
              <a:t>Shelf life</a:t>
            </a:r>
          </a:p>
          <a:p>
            <a:pPr marL="174625" indent="-174625"/>
            <a:r>
              <a:rPr lang="de-DE" sz="1600"/>
              <a:t>	Storage</a:t>
            </a:r>
          </a:p>
          <a:p>
            <a:pPr marL="174625" indent="-174625"/>
            <a:r>
              <a:rPr lang="de-DE" sz="1600"/>
              <a:t>	(time, climate)</a:t>
            </a:r>
          </a:p>
          <a:p>
            <a:pPr marL="174625" indent="-174625"/>
            <a:r>
              <a:rPr lang="de-DE" sz="1600"/>
              <a:t>	Deterioration</a:t>
            </a:r>
          </a:p>
        </p:txBody>
      </p:sp>
      <p:sp>
        <p:nvSpPr>
          <p:cNvPr id="7180" name="AutoShape 18"/>
          <p:cNvSpPr>
            <a:spLocks noChangeArrowheads="1"/>
          </p:cNvSpPr>
          <p:nvPr/>
        </p:nvSpPr>
        <p:spPr bwMode="auto">
          <a:xfrm>
            <a:off x="3347864" y="1316038"/>
            <a:ext cx="3224386" cy="1027112"/>
          </a:xfrm>
          <a:custGeom>
            <a:avLst/>
            <a:gdLst>
              <a:gd name="T0" fmla="*/ 3026568 w 21600"/>
              <a:gd name="T1" fmla="*/ 0 h 21600"/>
              <a:gd name="T2" fmla="*/ 0 w 21600"/>
              <a:gd name="T3" fmla="*/ 513556 h 21600"/>
              <a:gd name="T4" fmla="*/ 3026568 w 21600"/>
              <a:gd name="T5" fmla="*/ 1027112 h 21600"/>
              <a:gd name="T6" fmla="*/ 4035425 w 21600"/>
              <a:gd name="T7" fmla="*/ 51355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/>
              <a:t>Processes</a:t>
            </a: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lvl="0">
              <a:spcBef>
                <a:spcPct val="0"/>
              </a:spcBef>
            </a:pPr>
            <a:r>
              <a:rPr lang="de-DE" sz="28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Food processing: From farm to fork</a:t>
            </a:r>
            <a:endParaRPr lang="en-GB" sz="2800"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2" name="Footer Placeholder 8"/>
          <p:cNvSpPr txBox="1">
            <a:spLocks/>
          </p:cNvSpPr>
          <p:nvPr/>
        </p:nvSpPr>
        <p:spPr>
          <a:xfrm>
            <a:off x="3908648" y="6525344"/>
            <a:ext cx="2895600" cy="328464"/>
          </a:xfrm>
          <a:prstGeom prst="rect">
            <a:avLst/>
          </a:prstGeom>
        </p:spPr>
        <p:txBody>
          <a:bodyPr anchor="ctr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Module 0 - Introduction</a:t>
            </a:r>
          </a:p>
        </p:txBody>
      </p:sp>
    </p:spTree>
    <p:extLst>
      <p:ext uri="{BB962C8B-B14F-4D97-AF65-F5344CB8AC3E}">
        <p14:creationId xmlns:p14="http://schemas.microsoft.com/office/powerpoint/2010/main" val="2275715789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43DCFD1-0F99-4326-B554-B835908A204A}" type="slidenum">
              <a:rPr lang="en-GB"/>
              <a:pPr/>
              <a:t>11</a:t>
            </a:fld>
            <a:endParaRPr lang="en-GB"/>
          </a:p>
        </p:txBody>
      </p:sp>
      <p:sp>
        <p:nvSpPr>
          <p:cNvPr id="28" name="Text Box 2"/>
          <p:cNvSpPr txBox="1">
            <a:spLocks noChangeArrowheads="1"/>
          </p:cNvSpPr>
          <p:nvPr/>
        </p:nvSpPr>
        <p:spPr bwMode="auto">
          <a:xfrm>
            <a:off x="1032133" y="3170583"/>
            <a:ext cx="1858561" cy="1325620"/>
          </a:xfrm>
          <a:prstGeom prst="rect">
            <a:avLst/>
          </a:prstGeom>
          <a:gradFill rotWithShape="1">
            <a:gsLst>
              <a:gs pos="0">
                <a:srgbClr val="EAEAEA"/>
              </a:gs>
              <a:gs pos="100000">
                <a:srgbClr val="FFCC99"/>
              </a:gs>
            </a:gsLst>
            <a:lin ang="0" scaled="1"/>
          </a:gradFill>
          <a:ln w="28575" algn="ctr">
            <a:noFill/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 eaLnBrk="1" hangingPunct="1"/>
            <a:r>
              <a:rPr lang="en-US" sz="1600" b="0"/>
              <a:t>Adequate essential nutrients to prevent deficiency diseases</a:t>
            </a:r>
          </a:p>
        </p:txBody>
      </p:sp>
      <p:sp>
        <p:nvSpPr>
          <p:cNvPr id="29" name="Text Box 3"/>
          <p:cNvSpPr txBox="1">
            <a:spLocks noChangeArrowheads="1"/>
          </p:cNvSpPr>
          <p:nvPr/>
        </p:nvSpPr>
        <p:spPr bwMode="auto">
          <a:xfrm>
            <a:off x="1022214" y="4663882"/>
            <a:ext cx="1849583" cy="1571842"/>
          </a:xfrm>
          <a:prstGeom prst="rect">
            <a:avLst/>
          </a:prstGeom>
          <a:gradFill rotWithShape="1">
            <a:gsLst>
              <a:gs pos="0">
                <a:srgbClr val="EAEAEA"/>
              </a:gs>
              <a:gs pos="100000">
                <a:srgbClr val="8DC5AA"/>
              </a:gs>
            </a:gsLst>
            <a:lin ang="0" scaled="1"/>
          </a:gradFill>
          <a:ln w="28575" algn="ctr">
            <a:noFill/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marL="176213" indent="-176213" eaLnBrk="1" hangingPunct="1">
              <a:buFontTx/>
              <a:buChar char="•"/>
            </a:pPr>
            <a:endParaRPr lang="en-US" sz="1600" b="0"/>
          </a:p>
          <a:p>
            <a:pPr marL="176213" indent="-176213" eaLnBrk="1" hangingPunct="1">
              <a:buFontTx/>
              <a:buChar char="•"/>
            </a:pPr>
            <a:endParaRPr lang="en-US" sz="1600" b="0"/>
          </a:p>
          <a:p>
            <a:pPr marL="176213" indent="-176213" eaLnBrk="1" hangingPunct="1">
              <a:buFontTx/>
              <a:buChar char="•"/>
            </a:pPr>
            <a:r>
              <a:rPr lang="en-US" sz="1600" b="0"/>
              <a:t>Vitamin A&amp;D in milk </a:t>
            </a:r>
          </a:p>
          <a:p>
            <a:pPr marL="176213" indent="-176213" eaLnBrk="1" hangingPunct="1">
              <a:buFontTx/>
              <a:buChar char="•"/>
            </a:pPr>
            <a:r>
              <a:rPr lang="en-US" sz="1600" b="0"/>
              <a:t>Iodine in salt </a:t>
            </a:r>
          </a:p>
          <a:p>
            <a:pPr marL="176213" indent="-176213" eaLnBrk="1" hangingPunct="1">
              <a:buFontTx/>
              <a:buChar char="•"/>
            </a:pPr>
            <a:endParaRPr lang="en-US" sz="1600" b="0"/>
          </a:p>
        </p:txBody>
      </p:sp>
      <p:sp>
        <p:nvSpPr>
          <p:cNvPr id="30" name="Text Box 4"/>
          <p:cNvSpPr txBox="1">
            <a:spLocks noChangeArrowheads="1"/>
          </p:cNvSpPr>
          <p:nvPr/>
        </p:nvSpPr>
        <p:spPr bwMode="auto">
          <a:xfrm>
            <a:off x="4929312" y="3170583"/>
            <a:ext cx="1998762" cy="1325620"/>
          </a:xfrm>
          <a:prstGeom prst="rect">
            <a:avLst/>
          </a:prstGeom>
          <a:gradFill rotWithShape="1">
            <a:gsLst>
              <a:gs pos="0">
                <a:srgbClr val="EAEAEA"/>
              </a:gs>
              <a:gs pos="100000">
                <a:srgbClr val="FFCC99"/>
              </a:gs>
            </a:gsLst>
            <a:lin ang="0" scaled="1"/>
          </a:gradFill>
          <a:ln w="28575" algn="ctr">
            <a:noFill/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 eaLnBrk="1" hangingPunct="1"/>
            <a:r>
              <a:rPr lang="en-US" sz="1600" b="0"/>
              <a:t>Added nutrients to  promote health and quality lifespan, and prevent chronic diseases</a:t>
            </a:r>
          </a:p>
        </p:txBody>
      </p:sp>
      <p:sp>
        <p:nvSpPr>
          <p:cNvPr id="31" name="Text Box 5"/>
          <p:cNvSpPr txBox="1">
            <a:spLocks noChangeArrowheads="1"/>
          </p:cNvSpPr>
          <p:nvPr/>
        </p:nvSpPr>
        <p:spPr bwMode="auto">
          <a:xfrm>
            <a:off x="4942959" y="4663882"/>
            <a:ext cx="2015591" cy="1571842"/>
          </a:xfrm>
          <a:prstGeom prst="rect">
            <a:avLst/>
          </a:prstGeom>
          <a:gradFill rotWithShape="1">
            <a:gsLst>
              <a:gs pos="0">
                <a:srgbClr val="EAEAEA"/>
              </a:gs>
              <a:gs pos="100000">
                <a:srgbClr val="8DC5AA"/>
              </a:gs>
            </a:gsLst>
            <a:lin ang="0" scaled="1"/>
          </a:gradFill>
          <a:ln w="28575" algn="ctr">
            <a:noFill/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marL="176213" indent="-176213" eaLnBrk="1" hangingPunct="1">
              <a:buFontTx/>
              <a:buChar char="•"/>
            </a:pPr>
            <a:endParaRPr lang="en-US" sz="1600"/>
          </a:p>
          <a:p>
            <a:pPr marL="176213" indent="-176213" eaLnBrk="1" hangingPunct="1">
              <a:buFontTx/>
              <a:buChar char="•"/>
            </a:pPr>
            <a:endParaRPr lang="en-US" sz="1600"/>
          </a:p>
          <a:p>
            <a:pPr marL="176213" indent="-176213" eaLnBrk="1" hangingPunct="1">
              <a:buFontTx/>
              <a:buChar char="•"/>
            </a:pPr>
            <a:r>
              <a:rPr lang="en-US" sz="1600" b="0"/>
              <a:t>Pro-/</a:t>
            </a:r>
            <a:r>
              <a:rPr lang="en-US" sz="1600" b="0" err="1"/>
              <a:t>Prebiotics</a:t>
            </a:r>
            <a:endParaRPr lang="en-US" sz="1600" b="0"/>
          </a:p>
          <a:p>
            <a:pPr marL="176213" indent="-176213" eaLnBrk="1" hangingPunct="1">
              <a:buFontTx/>
              <a:buChar char="•"/>
            </a:pPr>
            <a:r>
              <a:rPr lang="en-US" sz="1600" b="0"/>
              <a:t>Sterols/</a:t>
            </a:r>
            <a:r>
              <a:rPr lang="en-US" sz="1600" b="0" err="1"/>
              <a:t>stanols</a:t>
            </a:r>
            <a:endParaRPr lang="en-US" sz="1600" b="0"/>
          </a:p>
          <a:p>
            <a:pPr marL="176213" indent="-176213" eaLnBrk="1" hangingPunct="1">
              <a:buFontTx/>
              <a:buChar char="•"/>
            </a:pPr>
            <a:r>
              <a:rPr lang="en-US" sz="1600" b="0"/>
              <a:t>DHA</a:t>
            </a:r>
          </a:p>
          <a:p>
            <a:pPr marL="176213" indent="-176213" eaLnBrk="1" hangingPunct="1">
              <a:buFontTx/>
              <a:buChar char="•"/>
            </a:pPr>
            <a:endParaRPr lang="en-US" sz="1600" b="0"/>
          </a:p>
        </p:txBody>
      </p:sp>
      <p:sp>
        <p:nvSpPr>
          <p:cNvPr id="32" name="Text Box 6"/>
          <p:cNvSpPr txBox="1">
            <a:spLocks noChangeArrowheads="1"/>
          </p:cNvSpPr>
          <p:nvPr/>
        </p:nvSpPr>
        <p:spPr bwMode="auto">
          <a:xfrm>
            <a:off x="894730" y="2156917"/>
            <a:ext cx="2597150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eaLnBrk="1" hangingPunct="1"/>
            <a:r>
              <a:rPr lang="en-US" sz="1600" b="0">
                <a:solidFill>
                  <a:schemeClr val="accent6">
                    <a:lumMod val="75000"/>
                  </a:schemeClr>
                </a:solidFill>
              </a:rPr>
              <a:t>Addressing population need </a:t>
            </a:r>
          </a:p>
          <a:p>
            <a:pPr algn="ctr" eaLnBrk="1" hangingPunct="1"/>
            <a:r>
              <a:rPr lang="en-US" sz="1600">
                <a:solidFill>
                  <a:schemeClr val="accent6">
                    <a:lumMod val="75000"/>
                  </a:schemeClr>
                </a:solidFill>
              </a:rPr>
              <a:t>Public Health Approach</a:t>
            </a:r>
          </a:p>
        </p:txBody>
      </p:sp>
      <p:sp>
        <p:nvSpPr>
          <p:cNvPr id="33" name="Text Box 7"/>
          <p:cNvSpPr txBox="1">
            <a:spLocks noChangeArrowheads="1"/>
          </p:cNvSpPr>
          <p:nvPr/>
        </p:nvSpPr>
        <p:spPr bwMode="auto">
          <a:xfrm>
            <a:off x="3327821" y="2156917"/>
            <a:ext cx="2900363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eaLnBrk="1" hangingPunct="1"/>
            <a:r>
              <a:rPr lang="en-US" sz="1600" b="0">
                <a:solidFill>
                  <a:schemeClr val="accent6">
                    <a:lumMod val="75000"/>
                  </a:schemeClr>
                </a:solidFill>
              </a:rPr>
              <a:t>Addressing subpopulation need </a:t>
            </a:r>
          </a:p>
          <a:p>
            <a:pPr algn="ctr" eaLnBrk="1" hangingPunct="1"/>
            <a:r>
              <a:rPr lang="en-US" sz="1600" b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600">
                <a:solidFill>
                  <a:schemeClr val="accent6">
                    <a:lumMod val="75000"/>
                  </a:schemeClr>
                </a:solidFill>
              </a:rPr>
              <a:t>Targeted approach</a:t>
            </a:r>
          </a:p>
        </p:txBody>
      </p:sp>
      <p:sp>
        <p:nvSpPr>
          <p:cNvPr id="34" name="Text Box 8"/>
          <p:cNvSpPr txBox="1">
            <a:spLocks noChangeArrowheads="1"/>
          </p:cNvSpPr>
          <p:nvPr/>
        </p:nvSpPr>
        <p:spPr bwMode="auto">
          <a:xfrm>
            <a:off x="7037782" y="4663882"/>
            <a:ext cx="2070721" cy="1571842"/>
          </a:xfrm>
          <a:prstGeom prst="rect">
            <a:avLst/>
          </a:prstGeom>
          <a:gradFill rotWithShape="1">
            <a:gsLst>
              <a:gs pos="0">
                <a:srgbClr val="EAEAEA"/>
              </a:gs>
              <a:gs pos="100000">
                <a:srgbClr val="8DC5AA"/>
              </a:gs>
            </a:gsLst>
            <a:lin ang="0" scaled="1"/>
          </a:gradFill>
          <a:ln w="28575" algn="ctr">
            <a:noFill/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marL="176213" indent="-176213" eaLnBrk="1" hangingPunct="1">
              <a:buFontTx/>
              <a:buChar char="•"/>
            </a:pPr>
            <a:r>
              <a:rPr lang="en-US" sz="1600" b="0"/>
              <a:t>Tailored foods : combination of nutrients with proven efficacy to mitigate disease or prevent its onset</a:t>
            </a:r>
          </a:p>
        </p:txBody>
      </p:sp>
      <p:sp>
        <p:nvSpPr>
          <p:cNvPr id="35" name="Text Box 9"/>
          <p:cNvSpPr txBox="1">
            <a:spLocks noChangeArrowheads="1"/>
          </p:cNvSpPr>
          <p:nvPr/>
        </p:nvSpPr>
        <p:spPr bwMode="auto">
          <a:xfrm>
            <a:off x="6559550" y="2156917"/>
            <a:ext cx="2557463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eaLnBrk="1" hangingPunct="1"/>
            <a:r>
              <a:rPr lang="en-US" sz="1600" b="0">
                <a:solidFill>
                  <a:schemeClr val="accent6">
                    <a:lumMod val="75000"/>
                  </a:schemeClr>
                </a:solidFill>
              </a:rPr>
              <a:t>Addressing individual need</a:t>
            </a:r>
          </a:p>
          <a:p>
            <a:pPr algn="ctr" eaLnBrk="1" hangingPunct="1"/>
            <a:r>
              <a:rPr lang="en-US" sz="1600" b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600">
                <a:solidFill>
                  <a:schemeClr val="accent6">
                    <a:lumMod val="75000"/>
                  </a:schemeClr>
                </a:solidFill>
              </a:rPr>
              <a:t>Individualized approach</a:t>
            </a:r>
          </a:p>
        </p:txBody>
      </p:sp>
      <p:sp>
        <p:nvSpPr>
          <p:cNvPr id="36" name="Text Box 11"/>
          <p:cNvSpPr txBox="1">
            <a:spLocks noChangeArrowheads="1"/>
          </p:cNvSpPr>
          <p:nvPr/>
        </p:nvSpPr>
        <p:spPr bwMode="auto">
          <a:xfrm>
            <a:off x="7020272" y="3170583"/>
            <a:ext cx="2088232" cy="1325620"/>
          </a:xfrm>
          <a:prstGeom prst="rect">
            <a:avLst/>
          </a:prstGeom>
          <a:gradFill rotWithShape="1">
            <a:gsLst>
              <a:gs pos="0">
                <a:srgbClr val="EAEAEA"/>
              </a:gs>
              <a:gs pos="100000">
                <a:srgbClr val="FFCC99"/>
              </a:gs>
            </a:gsLst>
            <a:lin ang="0" scaled="1"/>
          </a:gradFill>
          <a:ln w="28575" algn="ctr">
            <a:noFill/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 eaLnBrk="1" hangingPunct="1"/>
            <a:r>
              <a:rPr lang="en-US" sz="1600" b="0"/>
              <a:t>Optimal nutrition based on sophisticated biomarkers and/or genetic profiling</a:t>
            </a:r>
          </a:p>
        </p:txBody>
      </p:sp>
      <p:sp>
        <p:nvSpPr>
          <p:cNvPr id="37" name="Text Box 12"/>
          <p:cNvSpPr txBox="1">
            <a:spLocks noChangeArrowheads="1"/>
          </p:cNvSpPr>
          <p:nvPr/>
        </p:nvSpPr>
        <p:spPr bwMode="auto">
          <a:xfrm>
            <a:off x="7816850" y="1556792"/>
            <a:ext cx="1327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b="0">
                <a:solidFill>
                  <a:srgbClr val="000000"/>
                </a:solidFill>
              </a:rPr>
              <a:t>Future</a:t>
            </a:r>
          </a:p>
        </p:txBody>
      </p:sp>
      <p:sp>
        <p:nvSpPr>
          <p:cNvPr id="38" name="Text Box 13"/>
          <p:cNvSpPr txBox="1">
            <a:spLocks noChangeArrowheads="1"/>
          </p:cNvSpPr>
          <p:nvPr/>
        </p:nvSpPr>
        <p:spPr bwMode="auto">
          <a:xfrm>
            <a:off x="1025838" y="4690870"/>
            <a:ext cx="155450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600" b="0">
                <a:solidFill>
                  <a:srgbClr val="000000"/>
                </a:solidFill>
              </a:rPr>
              <a:t>Examples:</a:t>
            </a:r>
          </a:p>
        </p:txBody>
      </p:sp>
      <p:sp>
        <p:nvSpPr>
          <p:cNvPr id="39" name="Text Box 14"/>
          <p:cNvSpPr txBox="1">
            <a:spLocks noChangeArrowheads="1"/>
          </p:cNvSpPr>
          <p:nvPr/>
        </p:nvSpPr>
        <p:spPr bwMode="auto">
          <a:xfrm>
            <a:off x="3657972" y="1581944"/>
            <a:ext cx="1562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b="0">
                <a:solidFill>
                  <a:srgbClr val="000000"/>
                </a:solidFill>
              </a:rPr>
              <a:t>NOW</a:t>
            </a:r>
          </a:p>
        </p:txBody>
      </p:sp>
      <p:sp>
        <p:nvSpPr>
          <p:cNvPr id="40" name="Text Box 15"/>
          <p:cNvSpPr txBox="1">
            <a:spLocks noChangeArrowheads="1"/>
          </p:cNvSpPr>
          <p:nvPr/>
        </p:nvSpPr>
        <p:spPr bwMode="auto">
          <a:xfrm>
            <a:off x="2948960" y="3170583"/>
            <a:ext cx="1911449" cy="1325620"/>
          </a:xfrm>
          <a:prstGeom prst="rect">
            <a:avLst/>
          </a:prstGeom>
          <a:gradFill rotWithShape="1">
            <a:gsLst>
              <a:gs pos="0">
                <a:srgbClr val="EAEAEA"/>
              </a:gs>
              <a:gs pos="100000">
                <a:srgbClr val="FFCC99"/>
              </a:gs>
            </a:gsLst>
            <a:lin ang="0" scaled="1"/>
          </a:gradFill>
          <a:ln w="28575" algn="ctr">
            <a:noFill/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 eaLnBrk="1" hangingPunct="1"/>
            <a:r>
              <a:rPr lang="en-US" sz="1600" b="0"/>
              <a:t>Reduced amount of certain nutrients to prevent certain disease risks</a:t>
            </a:r>
            <a:br>
              <a:rPr lang="en-US" sz="1600" b="0"/>
            </a:br>
            <a:r>
              <a:rPr lang="en-US" sz="1600" b="0"/>
              <a:t>(CVD, diabetes...)</a:t>
            </a:r>
          </a:p>
        </p:txBody>
      </p:sp>
      <p:sp>
        <p:nvSpPr>
          <p:cNvPr id="41" name="Text Box 16"/>
          <p:cNvSpPr txBox="1">
            <a:spLocks noChangeArrowheads="1"/>
          </p:cNvSpPr>
          <p:nvPr/>
        </p:nvSpPr>
        <p:spPr bwMode="auto">
          <a:xfrm>
            <a:off x="2934872" y="4665470"/>
            <a:ext cx="1936079" cy="1571842"/>
          </a:xfrm>
          <a:prstGeom prst="rect">
            <a:avLst/>
          </a:prstGeom>
          <a:gradFill rotWithShape="1">
            <a:gsLst>
              <a:gs pos="0">
                <a:srgbClr val="EAEAEA"/>
              </a:gs>
              <a:gs pos="100000">
                <a:srgbClr val="8DC5AA"/>
              </a:gs>
            </a:gsLst>
            <a:lin ang="0" scaled="1"/>
          </a:gradFill>
          <a:ln w="28575" algn="ctr">
            <a:noFill/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marL="176213" indent="-176213" eaLnBrk="1" hangingPunct="1">
              <a:buFontTx/>
              <a:buChar char="•"/>
            </a:pPr>
            <a:endParaRPr lang="en-US" sz="1600" b="0"/>
          </a:p>
          <a:p>
            <a:pPr marL="176213" indent="-176213" eaLnBrk="1" hangingPunct="1">
              <a:buFontTx/>
              <a:buChar char="•"/>
            </a:pPr>
            <a:endParaRPr lang="en-US" sz="1600" b="0"/>
          </a:p>
          <a:p>
            <a:pPr marL="176213" indent="-176213" eaLnBrk="1" hangingPunct="1">
              <a:buFontTx/>
              <a:buChar char="•"/>
            </a:pPr>
            <a:r>
              <a:rPr lang="en-US" sz="1600" b="0"/>
              <a:t>Low fat</a:t>
            </a:r>
          </a:p>
          <a:p>
            <a:pPr marL="176213" indent="-176213" eaLnBrk="1" hangingPunct="1">
              <a:buFontTx/>
              <a:buChar char="•"/>
            </a:pPr>
            <a:r>
              <a:rPr lang="en-US" sz="1600" b="0"/>
              <a:t>Low sugar</a:t>
            </a:r>
          </a:p>
          <a:p>
            <a:pPr marL="176213" indent="-176213" eaLnBrk="1" hangingPunct="1">
              <a:buFontTx/>
              <a:buChar char="•"/>
            </a:pPr>
            <a:r>
              <a:rPr lang="en-US" sz="1600" b="0"/>
              <a:t>Low salt </a:t>
            </a:r>
          </a:p>
          <a:p>
            <a:pPr marL="176213" indent="-176213" eaLnBrk="1" hangingPunct="1">
              <a:buFontTx/>
              <a:buChar char="•"/>
            </a:pPr>
            <a:endParaRPr lang="en-US" sz="1600" b="0"/>
          </a:p>
        </p:txBody>
      </p:sp>
      <p:sp>
        <p:nvSpPr>
          <p:cNvPr id="42" name="AutoShape 17"/>
          <p:cNvSpPr>
            <a:spLocks noChangeArrowheads="1"/>
          </p:cNvSpPr>
          <p:nvPr/>
        </p:nvSpPr>
        <p:spPr bwMode="auto">
          <a:xfrm>
            <a:off x="5292551" y="1636167"/>
            <a:ext cx="2663825" cy="287337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C77FAF"/>
          </a:solidFill>
          <a:ln w="9525">
            <a:solidFill>
              <a:srgbClr val="C77FA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AutoShape 18"/>
          <p:cNvSpPr>
            <a:spLocks noChangeArrowheads="1"/>
          </p:cNvSpPr>
          <p:nvPr/>
        </p:nvSpPr>
        <p:spPr bwMode="auto">
          <a:xfrm>
            <a:off x="1116087" y="1636167"/>
            <a:ext cx="2663825" cy="287337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C77FAF"/>
          </a:solidFill>
          <a:ln w="9525">
            <a:solidFill>
              <a:srgbClr val="C77FA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" name="Rectangle 2"/>
          <p:cNvSpPr txBox="1">
            <a:spLocks noChangeArrowheads="1"/>
          </p:cNvSpPr>
          <p:nvPr/>
        </p:nvSpPr>
        <p:spPr>
          <a:xfrm>
            <a:off x="1435608" y="274638"/>
            <a:ext cx="7708392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tabLst>
                <a:tab pos="3997325" algn="l"/>
              </a:tabLst>
            </a:pPr>
            <a:r>
              <a:rPr lang="en-US" sz="28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Changes in nutritional needs</a:t>
            </a:r>
          </a:p>
        </p:txBody>
      </p:sp>
      <p:sp>
        <p:nvSpPr>
          <p:cNvPr id="22" name="Footer Placeholder 8"/>
          <p:cNvSpPr txBox="1">
            <a:spLocks/>
          </p:cNvSpPr>
          <p:nvPr/>
        </p:nvSpPr>
        <p:spPr>
          <a:xfrm>
            <a:off x="3908648" y="6525344"/>
            <a:ext cx="2895600" cy="328464"/>
          </a:xfrm>
          <a:prstGeom prst="rect">
            <a:avLst/>
          </a:prstGeom>
        </p:spPr>
        <p:txBody>
          <a:bodyPr anchor="ctr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Module 0 - Introduction</a:t>
            </a:r>
          </a:p>
        </p:txBody>
      </p:sp>
    </p:spTree>
    <p:extLst>
      <p:ext uri="{BB962C8B-B14F-4D97-AF65-F5344CB8AC3E}">
        <p14:creationId xmlns:p14="http://schemas.microsoft.com/office/powerpoint/2010/main" val="24394795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712" name="Rectangle 8"/>
          <p:cNvSpPr>
            <a:spLocks noChangeArrowheads="1"/>
          </p:cNvSpPr>
          <p:nvPr/>
        </p:nvSpPr>
        <p:spPr bwMode="auto">
          <a:xfrm>
            <a:off x="1130278" y="4365625"/>
            <a:ext cx="7344742" cy="1871687"/>
          </a:xfrm>
          <a:prstGeom prst="rect">
            <a:avLst/>
          </a:prstGeom>
          <a:solidFill>
            <a:srgbClr val="99CCFF"/>
          </a:solidFill>
          <a:ln w="9525">
            <a:solidFill>
              <a:srgbClr val="33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6711" name="Rectangle 7"/>
          <p:cNvSpPr>
            <a:spLocks noChangeArrowheads="1"/>
          </p:cNvSpPr>
          <p:nvPr/>
        </p:nvSpPr>
        <p:spPr bwMode="auto">
          <a:xfrm>
            <a:off x="1130278" y="1196752"/>
            <a:ext cx="7344742" cy="1295623"/>
          </a:xfrm>
          <a:prstGeom prst="rect">
            <a:avLst/>
          </a:prstGeom>
          <a:solidFill>
            <a:srgbClr val="FFCC99"/>
          </a:solidFill>
          <a:ln w="9525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6710" name="Rectangle 6"/>
          <p:cNvSpPr>
            <a:spLocks noChangeArrowheads="1"/>
          </p:cNvSpPr>
          <p:nvPr/>
        </p:nvSpPr>
        <p:spPr bwMode="auto">
          <a:xfrm>
            <a:off x="1130278" y="2492375"/>
            <a:ext cx="7344742" cy="1873250"/>
          </a:xfrm>
          <a:prstGeom prst="rect">
            <a:avLst/>
          </a:prstGeom>
          <a:solidFill>
            <a:srgbClr val="99FF99"/>
          </a:solidFill>
          <a:ln w="9525">
            <a:solidFill>
              <a:srgbClr val="3399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6708" name="Rectangle 4"/>
          <p:cNvSpPr>
            <a:spLocks noChangeArrowheads="1"/>
          </p:cNvSpPr>
          <p:nvPr/>
        </p:nvSpPr>
        <p:spPr bwMode="auto">
          <a:xfrm>
            <a:off x="1058270" y="1245362"/>
            <a:ext cx="7561213" cy="5022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spcBef>
                <a:spcPct val="30000"/>
              </a:spcBef>
              <a:tabLst>
                <a:tab pos="717550" algn="l"/>
              </a:tabLst>
            </a:pPr>
            <a:r>
              <a:rPr lang="en-US" u="sng">
                <a:cs typeface="Arial" pitchFamily="34" charset="0"/>
              </a:rPr>
              <a:t>Organoleptic attributes</a:t>
            </a:r>
            <a:r>
              <a:rPr lang="en-US">
                <a:cs typeface="Arial" pitchFamily="34" charset="0"/>
              </a:rPr>
              <a:t>:</a:t>
            </a:r>
            <a:r>
              <a:rPr lang="en-US" b="0">
                <a:cs typeface="Arial" pitchFamily="34" charset="0"/>
              </a:rPr>
              <a:t> </a:t>
            </a:r>
            <a:r>
              <a:rPr lang="en-US" err="1">
                <a:cs typeface="Arial" pitchFamily="34" charset="0"/>
              </a:rPr>
              <a:t>C</a:t>
            </a:r>
            <a:r>
              <a:rPr lang="en-US" b="0" err="1">
                <a:cs typeface="Arial" pitchFamily="34" charset="0"/>
              </a:rPr>
              <a:t>olour</a:t>
            </a:r>
            <a:r>
              <a:rPr lang="en-US" b="0">
                <a:cs typeface="Arial" pitchFamily="34" charset="0"/>
              </a:rPr>
              <a:t>, appearance, texture, juiciness,  </a:t>
            </a:r>
            <a:r>
              <a:rPr lang="en-US" b="0" err="1">
                <a:cs typeface="Arial" pitchFamily="34" charset="0"/>
              </a:rPr>
              <a:t>mouthfeel</a:t>
            </a:r>
            <a:r>
              <a:rPr lang="en-US" b="0">
                <a:cs typeface="Arial" pitchFamily="34" charset="0"/>
              </a:rPr>
              <a:t>, taste, astringency, aroma</a:t>
            </a:r>
          </a:p>
          <a:p>
            <a:pPr>
              <a:spcBef>
                <a:spcPct val="30000"/>
              </a:spcBef>
              <a:tabLst>
                <a:tab pos="717550" algn="l"/>
              </a:tabLst>
            </a:pPr>
            <a:r>
              <a:rPr lang="en-US" u="sng">
                <a:cs typeface="Arial" pitchFamily="34" charset="0"/>
              </a:rPr>
              <a:t>Psychological factors</a:t>
            </a:r>
            <a:r>
              <a:rPr lang="en-US">
                <a:cs typeface="Arial" pitchFamily="34" charset="0"/>
              </a:rPr>
              <a:t>:</a:t>
            </a:r>
            <a:r>
              <a:rPr lang="en-US" b="0">
                <a:cs typeface="Arial" pitchFamily="34" charset="0"/>
              </a:rPr>
              <a:t> Convenience, price, ease of use, novelty,  attraction, repulsion, addiction</a:t>
            </a:r>
          </a:p>
          <a:p>
            <a:pPr>
              <a:spcBef>
                <a:spcPct val="30000"/>
              </a:spcBef>
              <a:tabLst>
                <a:tab pos="717550" algn="l"/>
              </a:tabLst>
            </a:pPr>
            <a:r>
              <a:rPr lang="en-US" u="sng">
                <a:cs typeface="Arial" pitchFamily="34" charset="0"/>
              </a:rPr>
              <a:t>Nutritional value</a:t>
            </a:r>
            <a:r>
              <a:rPr lang="en-US">
                <a:cs typeface="Arial" pitchFamily="34" charset="0"/>
              </a:rPr>
              <a:t>:</a:t>
            </a:r>
            <a:r>
              <a:rPr lang="en-US" b="0">
                <a:cs typeface="Arial" pitchFamily="34" charset="0"/>
              </a:rPr>
              <a:t> Calorie content &amp; composition (proteins, essential 	amino acids, vitamins, minerals), high biological activity 	(antioxidants), digestibility, bioavailability</a:t>
            </a:r>
          </a:p>
          <a:p>
            <a:pPr>
              <a:spcBef>
                <a:spcPct val="30000"/>
              </a:spcBef>
              <a:tabLst>
                <a:tab pos="717550" algn="l"/>
              </a:tabLst>
            </a:pPr>
            <a:r>
              <a:rPr lang="en-US" u="sng">
                <a:cs typeface="Arial" pitchFamily="34" charset="0"/>
              </a:rPr>
              <a:t>Healthiness</a:t>
            </a:r>
            <a:r>
              <a:rPr lang="en-US">
                <a:cs typeface="Arial" pitchFamily="34" charset="0"/>
              </a:rPr>
              <a:t>:</a:t>
            </a:r>
            <a:r>
              <a:rPr lang="en-US" b="0">
                <a:cs typeface="Arial" pitchFamily="34" charset="0"/>
              </a:rPr>
              <a:t> Food components exerting beneficial effects on consumers’ health (probiotics, bacteria, prebiotics, flavonoids, </a:t>
            </a:r>
            <a:r>
              <a:rPr lang="en-US">
                <a:cs typeface="Arial" pitchFamily="34" charset="0"/>
              </a:rPr>
              <a:t> </a:t>
            </a:r>
            <a:r>
              <a:rPr lang="en-US" b="0">
                <a:cs typeface="Arial" pitchFamily="34" charset="0"/>
              </a:rPr>
              <a:t>oligosaccharides,</a:t>
            </a:r>
            <a:r>
              <a:rPr lang="en-US">
                <a:cs typeface="Arial" pitchFamily="34" charset="0"/>
              </a:rPr>
              <a:t> </a:t>
            </a:r>
            <a:r>
              <a:rPr lang="en-US" b="0">
                <a:cs typeface="Arial" pitchFamily="34" charset="0"/>
              </a:rPr>
              <a:t>carotenoids, vitamins, bioactive peptides)</a:t>
            </a:r>
          </a:p>
          <a:p>
            <a:pPr>
              <a:spcBef>
                <a:spcPct val="30000"/>
              </a:spcBef>
              <a:tabLst>
                <a:tab pos="717550" algn="l"/>
              </a:tabLst>
            </a:pPr>
            <a:r>
              <a:rPr lang="en-US" u="sng">
                <a:cs typeface="Arial" pitchFamily="34" charset="0"/>
              </a:rPr>
              <a:t>Functionality</a:t>
            </a:r>
            <a:r>
              <a:rPr lang="en-US">
                <a:cs typeface="Arial" pitchFamily="34" charset="0"/>
              </a:rPr>
              <a:t>:</a:t>
            </a:r>
            <a:r>
              <a:rPr lang="en-US" b="0">
                <a:cs typeface="Arial" pitchFamily="34" charset="0"/>
              </a:rPr>
              <a:t> Ease of use of several ingredients with regard to processing, dissolution, </a:t>
            </a:r>
            <a:r>
              <a:rPr lang="en-US" b="0" err="1">
                <a:cs typeface="Arial" pitchFamily="34" charset="0"/>
              </a:rPr>
              <a:t>flowability</a:t>
            </a:r>
            <a:endParaRPr lang="en-US" b="0">
              <a:cs typeface="Arial" pitchFamily="34" charset="0"/>
            </a:endParaRPr>
          </a:p>
          <a:p>
            <a:pPr>
              <a:spcBef>
                <a:spcPct val="30000"/>
              </a:spcBef>
              <a:tabLst>
                <a:tab pos="717550" algn="l"/>
              </a:tabLst>
            </a:pPr>
            <a:r>
              <a:rPr lang="en-US" u="sng">
                <a:cs typeface="Arial" pitchFamily="34" charset="0"/>
              </a:rPr>
              <a:t>Stability</a:t>
            </a:r>
            <a:r>
              <a:rPr lang="en-US">
                <a:cs typeface="Arial" pitchFamily="34" charset="0"/>
              </a:rPr>
              <a:t>:</a:t>
            </a:r>
            <a:r>
              <a:rPr lang="en-US" b="0">
                <a:cs typeface="Arial" pitchFamily="34" charset="0"/>
              </a:rPr>
              <a:t> Resistance to rapid deterioration, shelf-life (processing, transportation, storage)</a:t>
            </a:r>
          </a:p>
          <a:p>
            <a:pPr>
              <a:spcBef>
                <a:spcPct val="30000"/>
              </a:spcBef>
              <a:tabLst>
                <a:tab pos="717550" algn="l"/>
              </a:tabLst>
            </a:pPr>
            <a:r>
              <a:rPr lang="en-US" u="sng">
                <a:cs typeface="Arial" pitchFamily="34" charset="0"/>
              </a:rPr>
              <a:t>Food safety</a:t>
            </a:r>
            <a:r>
              <a:rPr lang="en-US">
                <a:cs typeface="Arial" pitchFamily="34" charset="0"/>
              </a:rPr>
              <a:t>:</a:t>
            </a:r>
            <a:r>
              <a:rPr lang="en-US" b="0">
                <a:cs typeface="Arial" pitchFamily="34" charset="0"/>
              </a:rPr>
              <a:t> Food-borne toxic compounds, contaminants, </a:t>
            </a:r>
            <a:r>
              <a:rPr lang="en-US" b="0" err="1">
                <a:cs typeface="Arial" pitchFamily="34" charset="0"/>
              </a:rPr>
              <a:t>mycotoxins</a:t>
            </a:r>
            <a:r>
              <a:rPr lang="en-US" b="0">
                <a:cs typeface="Arial" pitchFamily="34" charset="0"/>
              </a:rPr>
              <a:t>, pathogens, </a:t>
            </a:r>
            <a:r>
              <a:rPr lang="en-US" b="0" err="1">
                <a:cs typeface="Arial" pitchFamily="34" charset="0"/>
              </a:rPr>
              <a:t>toxygenic</a:t>
            </a:r>
            <a:r>
              <a:rPr lang="en-US" b="0">
                <a:cs typeface="Arial" pitchFamily="34" charset="0"/>
              </a:rPr>
              <a:t> microorganisms</a:t>
            </a:r>
          </a:p>
        </p:txBody>
      </p:sp>
      <p:sp>
        <p:nvSpPr>
          <p:cNvPr id="456709" name="Text Box 5"/>
          <p:cNvSpPr txBox="1">
            <a:spLocks noChangeArrowheads="1"/>
          </p:cNvSpPr>
          <p:nvPr/>
        </p:nvSpPr>
        <p:spPr bwMode="auto">
          <a:xfrm rot="16200000">
            <a:off x="6259728" y="3532551"/>
            <a:ext cx="5040188" cy="369332"/>
          </a:xfrm>
          <a:prstGeom prst="rect">
            <a:avLst/>
          </a:prstGeom>
          <a:solidFill>
            <a:srgbClr val="FFFF99"/>
          </a:solidFill>
          <a:ln w="9525">
            <a:solidFill>
              <a:srgbClr val="FFCC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40000"/>
              </a:spcBef>
            </a:pPr>
            <a:r>
              <a:rPr lang="en-US" b="0">
                <a:latin typeface="Arial Unicode MS" pitchFamily="34" charset="-128"/>
              </a:rPr>
              <a:t>Objective and subjective concepts</a:t>
            </a:r>
          </a:p>
        </p:txBody>
      </p:sp>
      <p:sp>
        <p:nvSpPr>
          <p:cNvPr id="456713" name="Rectangle 9"/>
          <p:cNvSpPr>
            <a:spLocks noChangeArrowheads="1"/>
          </p:cNvSpPr>
          <p:nvPr/>
        </p:nvSpPr>
        <p:spPr bwMode="auto">
          <a:xfrm>
            <a:off x="3754933" y="6196268"/>
            <a:ext cx="16811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400" b="0">
                <a:cs typeface="Arial" pitchFamily="34" charset="0"/>
              </a:rPr>
              <a:t>(</a:t>
            </a:r>
            <a:r>
              <a:rPr lang="en-US" sz="1400" b="0" i="1" err="1">
                <a:cs typeface="Arial" pitchFamily="34" charset="0"/>
              </a:rPr>
              <a:t>Giusti</a:t>
            </a:r>
            <a:r>
              <a:rPr lang="en-US" sz="1400" b="0" i="1">
                <a:cs typeface="Arial" pitchFamily="34" charset="0"/>
              </a:rPr>
              <a:t> et al., 2008</a:t>
            </a:r>
            <a:r>
              <a:rPr lang="en-US" sz="1400" b="0">
                <a:cs typeface="Arial" pitchFamily="34" charset="0"/>
              </a:rPr>
              <a:t>)</a:t>
            </a: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1435608" y="274638"/>
            <a:ext cx="7708392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spcBef>
                <a:spcPct val="0"/>
              </a:spcBef>
              <a:tabLst>
                <a:tab pos="3997325" algn="l"/>
              </a:tabLst>
            </a:pPr>
            <a:r>
              <a:rPr lang="en-US" sz="28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Food properties and Total Food Quality</a:t>
            </a: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C371A7-A8B0-4783-8ED4-EA3042D79870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  <p:sp>
        <p:nvSpPr>
          <p:cNvPr id="12" name="Footer Placeholder 8"/>
          <p:cNvSpPr txBox="1">
            <a:spLocks/>
          </p:cNvSpPr>
          <p:nvPr/>
        </p:nvSpPr>
        <p:spPr>
          <a:xfrm>
            <a:off x="3908648" y="6525344"/>
            <a:ext cx="2895600" cy="328464"/>
          </a:xfrm>
          <a:prstGeom prst="rect">
            <a:avLst/>
          </a:prstGeom>
        </p:spPr>
        <p:txBody>
          <a:bodyPr anchor="ctr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Module 0 - Introduction</a:t>
            </a:r>
          </a:p>
        </p:txBody>
      </p:sp>
    </p:spTree>
    <p:extLst>
      <p:ext uri="{BB962C8B-B14F-4D97-AF65-F5344CB8AC3E}">
        <p14:creationId xmlns:p14="http://schemas.microsoft.com/office/powerpoint/2010/main" val="1253745301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061841D-23FA-4848-BE45-B047337FB781}" type="slidenum">
              <a:rPr lang="en-GB"/>
              <a:pPr/>
              <a:t>13</a:t>
            </a:fld>
            <a:endParaRPr lang="en-GB"/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1435608" y="274638"/>
            <a:ext cx="7456872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spcBef>
                <a:spcPct val="0"/>
              </a:spcBef>
              <a:tabLst>
                <a:tab pos="3997325" algn="l"/>
              </a:tabLst>
            </a:pPr>
            <a:r>
              <a:rPr lang="de-DE" sz="28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Food preservation based on chemical, physical, and biologcal methods</a:t>
            </a:r>
            <a:endParaRPr lang="en-US" sz="2800"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8" name="Footer Placeholder 8"/>
          <p:cNvSpPr txBox="1">
            <a:spLocks/>
          </p:cNvSpPr>
          <p:nvPr/>
        </p:nvSpPr>
        <p:spPr>
          <a:xfrm>
            <a:off x="3908648" y="6525344"/>
            <a:ext cx="2895600" cy="328464"/>
          </a:xfrm>
          <a:prstGeom prst="rect">
            <a:avLst/>
          </a:prstGeom>
        </p:spPr>
        <p:txBody>
          <a:bodyPr anchor="ctr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Module 0 - Introduction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1384995" y="1628800"/>
            <a:ext cx="7085012" cy="4887913"/>
            <a:chOff x="1384995" y="1709439"/>
            <a:chExt cx="7085012" cy="4887913"/>
          </a:xfrm>
        </p:grpSpPr>
        <p:pic>
          <p:nvPicPr>
            <p:cNvPr id="9" name="Picture 6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384995" y="1709439"/>
              <a:ext cx="7085012" cy="48879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Text Box 63"/>
            <p:cNvSpPr txBox="1">
              <a:spLocks noChangeArrowheads="1"/>
            </p:cNvSpPr>
            <p:nvPr/>
          </p:nvSpPr>
          <p:spPr bwMode="auto">
            <a:xfrm>
              <a:off x="1406626" y="4607569"/>
              <a:ext cx="1196161" cy="89255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300">
                  <a:latin typeface="Arial" charset="0"/>
                </a:rPr>
                <a:t>Preservatives</a:t>
              </a:r>
            </a:p>
            <a:p>
              <a:r>
                <a:rPr lang="en-US" sz="1300">
                  <a:latin typeface="Arial" charset="0"/>
                </a:rPr>
                <a:t>Curing</a:t>
              </a:r>
            </a:p>
            <a:p>
              <a:r>
                <a:rPr lang="en-US" sz="1300">
                  <a:latin typeface="Arial" charset="0"/>
                </a:rPr>
                <a:t>Smoking</a:t>
              </a:r>
            </a:p>
            <a:p>
              <a:r>
                <a:rPr lang="en-US" sz="1300">
                  <a:latin typeface="Arial" charset="0"/>
                </a:rPr>
                <a:t>Low pH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381227" y="1727249"/>
              <a:ext cx="1608133" cy="36933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/>
                <a:t> Preservation 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475656" y="2608761"/>
              <a:ext cx="1236236" cy="646331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/>
                <a:t> Chemical</a:t>
              </a:r>
            </a:p>
            <a:p>
              <a:pPr algn="ctr"/>
              <a:r>
                <a:rPr lang="en-US"/>
                <a:t>processes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519176" y="2591345"/>
              <a:ext cx="1236236" cy="646331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/>
                <a:t> Physical</a:t>
              </a:r>
            </a:p>
            <a:p>
              <a:pPr algn="ctr"/>
              <a:r>
                <a:rPr lang="en-US"/>
                <a:t>processes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436096" y="2591345"/>
              <a:ext cx="1236236" cy="646331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/>
                <a:t> Biological</a:t>
              </a:r>
            </a:p>
            <a:p>
              <a:pPr algn="ctr"/>
              <a:r>
                <a:rPr lang="en-US"/>
                <a:t>processes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020272" y="2591345"/>
              <a:ext cx="1402948" cy="646331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/>
                <a:t> Gas,</a:t>
              </a:r>
            </a:p>
            <a:p>
              <a:pPr algn="ctr"/>
              <a:r>
                <a:rPr lang="en-US"/>
                <a:t>atmosphere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646307" y="3734762"/>
              <a:ext cx="1154482" cy="584775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accent1"/>
              </a:solidFill>
            </a:ln>
          </p:spPr>
          <p:txBody>
            <a:bodyPr wrap="none" rtlCol="0" anchor="ctr" anchorCtr="0">
              <a:spAutoFit/>
            </a:bodyPr>
            <a:lstStyle/>
            <a:p>
              <a:pPr algn="ctr"/>
              <a:r>
                <a:rPr lang="en-US" sz="1600"/>
                <a:t> Irradiation</a:t>
              </a:r>
            </a:p>
            <a:p>
              <a:pPr algn="ctr"/>
              <a:endParaRPr lang="en-US" sz="1600"/>
            </a:p>
          </p:txBody>
        </p:sp>
        <p:sp>
          <p:nvSpPr>
            <p:cNvPr id="21" name="Text Box 63"/>
            <p:cNvSpPr txBox="1">
              <a:spLocks noChangeArrowheads="1"/>
            </p:cNvSpPr>
            <p:nvPr/>
          </p:nvSpPr>
          <p:spPr bwMode="auto">
            <a:xfrm>
              <a:off x="2688443" y="4607569"/>
              <a:ext cx="880369" cy="1492716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300">
                  <a:latin typeface="Arial" charset="0"/>
                </a:rPr>
                <a:t>Water</a:t>
              </a:r>
            </a:p>
            <a:p>
              <a:r>
                <a:rPr lang="en-US" sz="1300">
                  <a:latin typeface="Arial" charset="0"/>
                </a:rPr>
                <a:t>reduction</a:t>
              </a:r>
            </a:p>
            <a:p>
              <a:r>
                <a:rPr lang="en-US" sz="1300">
                  <a:latin typeface="Arial" charset="0"/>
                </a:rPr>
                <a:t>Drying</a:t>
              </a:r>
            </a:p>
            <a:p>
              <a:r>
                <a:rPr lang="en-US" sz="1300">
                  <a:latin typeface="Arial" charset="0"/>
                </a:rPr>
                <a:t>Smoking</a:t>
              </a:r>
            </a:p>
            <a:p>
              <a:r>
                <a:rPr lang="en-US" sz="1300">
                  <a:latin typeface="Arial" charset="0"/>
                </a:rPr>
                <a:t>Salting</a:t>
              </a:r>
            </a:p>
            <a:p>
              <a:r>
                <a:rPr lang="en-US" sz="1300">
                  <a:latin typeface="Arial" charset="0"/>
                </a:rPr>
                <a:t>Curing</a:t>
              </a:r>
            </a:p>
            <a:p>
              <a:r>
                <a:rPr lang="en-US" sz="1300">
                  <a:latin typeface="Arial" charset="0"/>
                </a:rPr>
                <a:t>Sugar</a:t>
              </a:r>
            </a:p>
          </p:txBody>
        </p:sp>
        <p:sp>
          <p:nvSpPr>
            <p:cNvPr id="24" name="Text Box 63"/>
            <p:cNvSpPr txBox="1">
              <a:spLocks noChangeArrowheads="1"/>
            </p:cNvSpPr>
            <p:nvPr/>
          </p:nvSpPr>
          <p:spPr bwMode="auto">
            <a:xfrm>
              <a:off x="5408800" y="5183633"/>
              <a:ext cx="1300357" cy="492443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300">
                  <a:latin typeface="Arial" charset="0"/>
                </a:rPr>
                <a:t>Lactic acid</a:t>
              </a:r>
            </a:p>
            <a:p>
              <a:pPr algn="ctr"/>
              <a:r>
                <a:rPr lang="en-US" sz="1300">
                  <a:latin typeface="Arial" charset="0"/>
                </a:rPr>
                <a:t>  fermentation  </a:t>
              </a:r>
            </a:p>
          </p:txBody>
        </p:sp>
        <p:sp>
          <p:nvSpPr>
            <p:cNvPr id="25" name="Text Box 63"/>
            <p:cNvSpPr txBox="1">
              <a:spLocks noChangeArrowheads="1"/>
            </p:cNvSpPr>
            <p:nvPr/>
          </p:nvSpPr>
          <p:spPr bwMode="auto">
            <a:xfrm>
              <a:off x="4776675" y="4607569"/>
              <a:ext cx="396262" cy="400110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latin typeface="Arial" charset="0"/>
                </a:rPr>
                <a:t>   </a:t>
              </a:r>
            </a:p>
          </p:txBody>
        </p:sp>
        <p:sp>
          <p:nvSpPr>
            <p:cNvPr id="22" name="Text Box 63"/>
            <p:cNvSpPr txBox="1">
              <a:spLocks noChangeArrowheads="1"/>
            </p:cNvSpPr>
            <p:nvPr/>
          </p:nvSpPr>
          <p:spPr bwMode="auto">
            <a:xfrm>
              <a:off x="3649189" y="4607569"/>
              <a:ext cx="1271502" cy="1492716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300" err="1">
                  <a:latin typeface="Arial" charset="0"/>
                </a:rPr>
                <a:t>Pasteuri</a:t>
              </a:r>
              <a:r>
                <a:rPr lang="en-US" sz="1300">
                  <a:latin typeface="Arial" charset="0"/>
                </a:rPr>
                <a:t>-</a:t>
              </a:r>
            </a:p>
            <a:p>
              <a:r>
                <a:rPr lang="en-US" sz="1300" err="1">
                  <a:latin typeface="Arial" charset="0"/>
                </a:rPr>
                <a:t>sation</a:t>
              </a:r>
              <a:endParaRPr lang="en-US" sz="1300">
                <a:latin typeface="Arial" charset="0"/>
              </a:endParaRPr>
            </a:p>
            <a:p>
              <a:r>
                <a:rPr lang="en-US" sz="1300" err="1">
                  <a:latin typeface="Arial" charset="0"/>
                </a:rPr>
                <a:t>Sterilisation</a:t>
              </a:r>
              <a:endParaRPr lang="en-US" sz="1300">
                <a:latin typeface="Arial" charset="0"/>
              </a:endParaRPr>
            </a:p>
            <a:p>
              <a:r>
                <a:rPr lang="en-US" sz="1300">
                  <a:latin typeface="Arial" charset="0"/>
                </a:rPr>
                <a:t>Concentration</a:t>
              </a:r>
            </a:p>
            <a:p>
              <a:r>
                <a:rPr lang="en-US" sz="1300">
                  <a:latin typeface="Arial" charset="0"/>
                </a:rPr>
                <a:t>Baking</a:t>
              </a:r>
            </a:p>
            <a:p>
              <a:r>
                <a:rPr lang="en-US" sz="1300">
                  <a:latin typeface="Arial" charset="0"/>
                </a:rPr>
                <a:t>Cooling</a:t>
              </a:r>
            </a:p>
            <a:p>
              <a:r>
                <a:rPr lang="en-US" sz="1300">
                  <a:latin typeface="Arial" charset="0"/>
                </a:rPr>
                <a:t>Freezing</a:t>
              </a:r>
            </a:p>
          </p:txBody>
        </p:sp>
        <p:sp>
          <p:nvSpPr>
            <p:cNvPr id="23" name="Text Box 63"/>
            <p:cNvSpPr txBox="1">
              <a:spLocks noChangeArrowheads="1"/>
            </p:cNvSpPr>
            <p:nvPr/>
          </p:nvSpPr>
          <p:spPr bwMode="auto">
            <a:xfrm>
              <a:off x="4990799" y="4607569"/>
              <a:ext cx="924356" cy="492443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300">
                  <a:latin typeface="Arial" charset="0"/>
                </a:rPr>
                <a:t>Irradiation</a:t>
              </a:r>
            </a:p>
            <a:p>
              <a:r>
                <a:rPr lang="en-US" sz="1300">
                  <a:latin typeface="Arial" charset="0"/>
                </a:rPr>
                <a:t>(UV,  β, γ)</a:t>
              </a:r>
            </a:p>
          </p:txBody>
        </p:sp>
        <p:sp>
          <p:nvSpPr>
            <p:cNvPr id="26" name="Text Box 63"/>
            <p:cNvSpPr txBox="1">
              <a:spLocks noChangeArrowheads="1"/>
            </p:cNvSpPr>
            <p:nvPr/>
          </p:nvSpPr>
          <p:spPr bwMode="auto">
            <a:xfrm>
              <a:off x="7211244" y="4607569"/>
              <a:ext cx="1237839" cy="89255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300">
                  <a:latin typeface="Arial" charset="0"/>
                </a:rPr>
                <a:t>Protective</a:t>
              </a:r>
            </a:p>
            <a:p>
              <a:r>
                <a:rPr lang="en-US" sz="1300">
                  <a:latin typeface="Arial" charset="0"/>
                </a:rPr>
                <a:t>gas (CO</a:t>
              </a:r>
              <a:r>
                <a:rPr lang="en-US" sz="1300" baseline="-25000">
                  <a:latin typeface="Arial" charset="0"/>
                </a:rPr>
                <a:t>2</a:t>
              </a:r>
              <a:r>
                <a:rPr lang="en-US" sz="1300">
                  <a:latin typeface="Arial" charset="0"/>
                </a:rPr>
                <a:t>, N</a:t>
              </a:r>
              <a:r>
                <a:rPr lang="en-US" sz="1300" baseline="-25000">
                  <a:latin typeface="Arial" charset="0"/>
                </a:rPr>
                <a:t>2</a:t>
              </a:r>
              <a:r>
                <a:rPr lang="en-US" sz="1300">
                  <a:latin typeface="Arial" charset="0"/>
                </a:rPr>
                <a:t>)</a:t>
              </a:r>
            </a:p>
            <a:p>
              <a:r>
                <a:rPr lang="en-US" sz="1300">
                  <a:latin typeface="Arial" charset="0"/>
                </a:rPr>
                <a:t>Vacuum</a:t>
              </a:r>
            </a:p>
            <a:p>
              <a:r>
                <a:rPr lang="en-US" sz="1300">
                  <a:latin typeface="Arial" charset="0"/>
                </a:rPr>
                <a:t>packaging</a:t>
              </a:r>
            </a:p>
          </p:txBody>
        </p:sp>
        <p:sp>
          <p:nvSpPr>
            <p:cNvPr id="29" name="Text Box 63"/>
            <p:cNvSpPr txBox="1">
              <a:spLocks noChangeArrowheads="1"/>
            </p:cNvSpPr>
            <p:nvPr/>
          </p:nvSpPr>
          <p:spPr bwMode="auto">
            <a:xfrm>
              <a:off x="3419872" y="3717032"/>
              <a:ext cx="526106" cy="584775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200">
                  <a:latin typeface="Arial" charset="0"/>
                </a:rPr>
                <a:t>   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745787" y="3738530"/>
              <a:ext cx="832280" cy="584775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/>
                <a:t> Heat,</a:t>
              </a:r>
            </a:p>
            <a:p>
              <a:pPr algn="ctr"/>
              <a:r>
                <a:rPr lang="en-US" sz="1600"/>
                <a:t>cooling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544427" y="3734762"/>
              <a:ext cx="1119216" cy="584775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/>
                <a:t> Decrease</a:t>
              </a:r>
            </a:p>
            <a:p>
              <a:pPr algn="ctr"/>
              <a:r>
                <a:rPr lang="en-US" sz="1600"/>
                <a:t>of </a:t>
              </a:r>
              <a:r>
                <a:rPr lang="en-US" sz="1600" err="1"/>
                <a:t>a</a:t>
              </a:r>
              <a:r>
                <a:rPr lang="en-US" sz="1600" baseline="-25000" err="1"/>
                <a:t>W</a:t>
              </a:r>
              <a:endParaRPr lang="en-US" sz="1600" baseline="-25000"/>
            </a:p>
          </p:txBody>
        </p:sp>
      </p:grpSp>
    </p:spTree>
    <p:extLst>
      <p:ext uri="{BB962C8B-B14F-4D97-AF65-F5344CB8AC3E}">
        <p14:creationId xmlns:p14="http://schemas.microsoft.com/office/powerpoint/2010/main" val="2158363290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CF74236-D5FA-4C39-81A7-6C14F717A6D8}" type="slidenum">
              <a:rPr lang="en-GB"/>
              <a:pPr/>
              <a:t>14</a:t>
            </a:fld>
            <a:endParaRPr lang="en-GB"/>
          </a:p>
        </p:txBody>
      </p:sp>
      <p:sp>
        <p:nvSpPr>
          <p:cNvPr id="614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de-DE" sz="2800"/>
              <a:t>Content of the course</a:t>
            </a:r>
          </a:p>
        </p:txBody>
      </p:sp>
      <p:sp>
        <p:nvSpPr>
          <p:cNvPr id="61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5616" y="1447800"/>
            <a:ext cx="7776864" cy="4800600"/>
          </a:xfrm>
        </p:spPr>
        <p:txBody>
          <a:bodyPr>
            <a:normAutofit/>
          </a:bodyPr>
          <a:lstStyle/>
          <a:p>
            <a:pPr lvl="0"/>
            <a:r>
              <a:rPr lang="en-US" sz="2000" b="1"/>
              <a:t>Major chemical reactions </a:t>
            </a:r>
            <a:r>
              <a:rPr lang="en-US" sz="2000"/>
              <a:t>taking place in food processing (Maillard reaction, lipid oxidation, </a:t>
            </a:r>
            <a:r>
              <a:rPr lang="en-US" sz="2000" err="1"/>
              <a:t>polyphenols</a:t>
            </a:r>
            <a:r>
              <a:rPr lang="en-US" sz="2000"/>
              <a:t>, radical reactions)</a:t>
            </a:r>
            <a:endParaRPr lang="fr-CH" sz="2000"/>
          </a:p>
          <a:p>
            <a:pPr lvl="0"/>
            <a:r>
              <a:rPr lang="en-US" sz="2000" err="1"/>
              <a:t>Physico</a:t>
            </a:r>
            <a:r>
              <a:rPr lang="en-US" sz="2000"/>
              <a:t>-chemical changes influencing </a:t>
            </a:r>
            <a:r>
              <a:rPr lang="en-US" sz="2000" b="1"/>
              <a:t>product quality </a:t>
            </a:r>
            <a:r>
              <a:rPr lang="en-US" sz="2000"/>
              <a:t>(aroma, taste, </a:t>
            </a:r>
            <a:r>
              <a:rPr lang="en-US" sz="2000" err="1"/>
              <a:t>colour</a:t>
            </a:r>
            <a:r>
              <a:rPr lang="en-US" sz="2000"/>
              <a:t>, texture, nutritional value)</a:t>
            </a:r>
            <a:endParaRPr lang="fr-CH" sz="2000"/>
          </a:p>
          <a:p>
            <a:pPr lvl="0"/>
            <a:r>
              <a:rPr lang="en-US" sz="2000"/>
              <a:t>The </a:t>
            </a:r>
            <a:r>
              <a:rPr lang="en-US" sz="2000" b="1"/>
              <a:t>role of water </a:t>
            </a:r>
            <a:r>
              <a:rPr lang="en-US" sz="2000"/>
              <a:t>in food processing &amp; preservation (water activity, shelf-life, etc.)</a:t>
            </a:r>
            <a:endParaRPr lang="fr-CH" sz="2000"/>
          </a:p>
          <a:p>
            <a:pPr lvl="0"/>
            <a:r>
              <a:rPr lang="en-US" sz="2000" b="1"/>
              <a:t>Selected processes </a:t>
            </a:r>
            <a:r>
              <a:rPr lang="en-US" sz="2000"/>
              <a:t>used in food preparation &amp; manufacturing, such as</a:t>
            </a:r>
            <a:endParaRPr lang="fr-CH" sz="2000"/>
          </a:p>
          <a:p>
            <a:pPr lvl="1"/>
            <a:r>
              <a:rPr lang="en-US" sz="1600"/>
              <a:t>Thermal processes &amp; inactivation</a:t>
            </a:r>
            <a:endParaRPr lang="fr-CH" sz="1600"/>
          </a:p>
          <a:p>
            <a:pPr lvl="1"/>
            <a:r>
              <a:rPr lang="en-US" sz="1600"/>
              <a:t>Drying &amp; water reduction</a:t>
            </a:r>
            <a:endParaRPr lang="fr-CH" sz="1600"/>
          </a:p>
          <a:p>
            <a:pPr lvl="1"/>
            <a:r>
              <a:rPr lang="en-US" sz="1600"/>
              <a:t>Extrusion</a:t>
            </a:r>
            <a:endParaRPr lang="fr-CH" sz="1600"/>
          </a:p>
          <a:p>
            <a:pPr lvl="1"/>
            <a:r>
              <a:rPr lang="en-US" sz="1600"/>
              <a:t>Separation processes</a:t>
            </a:r>
            <a:endParaRPr lang="fr-CH" sz="1600"/>
          </a:p>
          <a:p>
            <a:r>
              <a:rPr lang="en-US" sz="2000" b="1"/>
              <a:t>Dispersed systems</a:t>
            </a:r>
          </a:p>
          <a:p>
            <a:r>
              <a:rPr lang="en-US" sz="2000" b="1"/>
              <a:t>Specific applications</a:t>
            </a:r>
          </a:p>
          <a:p>
            <a:endParaRPr lang="de-CH" sz="2000"/>
          </a:p>
        </p:txBody>
      </p:sp>
      <p:sp>
        <p:nvSpPr>
          <p:cNvPr id="7" name="Footer Placeholder 8"/>
          <p:cNvSpPr txBox="1">
            <a:spLocks/>
          </p:cNvSpPr>
          <p:nvPr/>
        </p:nvSpPr>
        <p:spPr>
          <a:xfrm>
            <a:off x="3908648" y="6525344"/>
            <a:ext cx="2895600" cy="328464"/>
          </a:xfrm>
          <a:prstGeom prst="rect">
            <a:avLst/>
          </a:prstGeom>
        </p:spPr>
        <p:txBody>
          <a:bodyPr anchor="ctr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Module 0 - Introduction</a:t>
            </a:r>
          </a:p>
        </p:txBody>
      </p:sp>
    </p:spTree>
    <p:extLst>
      <p:ext uri="{BB962C8B-B14F-4D97-AF65-F5344CB8AC3E}">
        <p14:creationId xmlns:p14="http://schemas.microsoft.com/office/powerpoint/2010/main" val="1340822145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CF74236-D5FA-4C39-81A7-6C14F717A6D8}" type="slidenum">
              <a:rPr lang="en-GB"/>
              <a:pPr/>
              <a:t>2</a:t>
            </a:fld>
            <a:endParaRPr lang="en-GB" dirty="0"/>
          </a:p>
        </p:txBody>
      </p:sp>
      <p:sp>
        <p:nvSpPr>
          <p:cNvPr id="614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2800" dirty="0"/>
              <a:t>Organisational: </a:t>
            </a:r>
            <a:r>
              <a:rPr lang="de-CH" sz="2800" b="1" dirty="0"/>
              <a:t>ENG-435</a:t>
            </a:r>
            <a:endParaRPr lang="de-DE" sz="2800" dirty="0"/>
          </a:p>
        </p:txBody>
      </p:sp>
      <p:sp>
        <p:nvSpPr>
          <p:cNvPr id="61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7624" y="1447800"/>
            <a:ext cx="7498080" cy="5037112"/>
          </a:xfrm>
        </p:spPr>
        <p:txBody>
          <a:bodyPr>
            <a:noAutofit/>
          </a:bodyPr>
          <a:lstStyle/>
          <a:p>
            <a:pPr marL="363538" indent="-363538">
              <a:lnSpc>
                <a:spcPct val="90000"/>
              </a:lnSpc>
            </a:pPr>
            <a:r>
              <a:rPr lang="de-CH" sz="2000" dirty="0"/>
              <a:t>18 </a:t>
            </a:r>
            <a:r>
              <a:rPr lang="de-CH" sz="2000" dirty="0" err="1"/>
              <a:t>modules</a:t>
            </a:r>
            <a:r>
              <a:rPr lang="de-CH" sz="2000" dirty="0"/>
              <a:t> (</a:t>
            </a:r>
            <a:r>
              <a:rPr lang="de-CH" sz="2000" dirty="0" err="1"/>
              <a:t>class</a:t>
            </a:r>
            <a:r>
              <a:rPr lang="de-CH" sz="2000" dirty="0"/>
              <a:t> </a:t>
            </a:r>
            <a:r>
              <a:rPr lang="de-CH" sz="2000" dirty="0" err="1"/>
              <a:t>room</a:t>
            </a:r>
            <a:r>
              <a:rPr lang="de-CH" sz="2000" dirty="0"/>
              <a:t>, </a:t>
            </a:r>
            <a:r>
              <a:rPr lang="en-US" sz="2000" dirty="0"/>
              <a:t>CH B331</a:t>
            </a:r>
            <a:r>
              <a:rPr lang="de-CH" sz="2000" dirty="0"/>
              <a:t>)</a:t>
            </a:r>
          </a:p>
          <a:p>
            <a:pPr marL="363538" indent="-363538">
              <a:lnSpc>
                <a:spcPct val="90000"/>
              </a:lnSpc>
            </a:pPr>
            <a:r>
              <a:rPr lang="de-CH" sz="2000" dirty="0"/>
              <a:t>Friday </a:t>
            </a:r>
            <a:r>
              <a:rPr lang="de-CH" sz="2000" dirty="0" err="1"/>
              <a:t>afternoons</a:t>
            </a:r>
            <a:r>
              <a:rPr lang="de-CH" sz="2000" dirty="0"/>
              <a:t>, </a:t>
            </a:r>
            <a:r>
              <a:rPr lang="de-CH" sz="2000" dirty="0" err="1"/>
              <a:t>biweekly</a:t>
            </a:r>
            <a:r>
              <a:rPr lang="de-CH" sz="2000" dirty="0"/>
              <a:t> (28.02-30.05.2025, 13:15 – 17:00)</a:t>
            </a:r>
            <a:endParaRPr lang="de-CH" sz="2000" b="1" dirty="0"/>
          </a:p>
          <a:p>
            <a:pPr marL="363538" indent="-363538">
              <a:lnSpc>
                <a:spcPct val="90000"/>
              </a:lnSpc>
            </a:pPr>
            <a:r>
              <a:rPr lang="de-CH" sz="2000" dirty="0" err="1"/>
              <a:t>Alternating</a:t>
            </a:r>
            <a:r>
              <a:rPr lang="de-CH" sz="2000" dirty="0"/>
              <a:t> </a:t>
            </a:r>
            <a:r>
              <a:rPr lang="de-CH" sz="2000" dirty="0" err="1"/>
              <a:t>with</a:t>
            </a:r>
            <a:r>
              <a:rPr lang="de-CH" sz="2000" dirty="0"/>
              <a:t> Wilbert </a:t>
            </a:r>
            <a:r>
              <a:rPr lang="de-CH" sz="2000" dirty="0" err="1"/>
              <a:t>Sybesma</a:t>
            </a:r>
            <a:r>
              <a:rPr lang="de-CH" sz="2000" dirty="0"/>
              <a:t>, Food Biotechnology (ENG-436)</a:t>
            </a:r>
          </a:p>
          <a:p>
            <a:pPr marL="363538" indent="-363538" eaLnBrk="1" hangingPunct="1">
              <a:lnSpc>
                <a:spcPct val="90000"/>
              </a:lnSpc>
              <a:buFont typeface="Wingdings" pitchFamily="2" charset="2"/>
              <a:buNone/>
            </a:pPr>
            <a:endParaRPr lang="de-CH" sz="1000" dirty="0"/>
          </a:p>
          <a:p>
            <a:pPr marL="363538" indent="-363538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de-CH" altLang="zh-CN" sz="2000" dirty="0" err="1">
                <a:ea typeface="SimSun" pitchFamily="2" charset="-122"/>
              </a:rPr>
              <a:t>Lecturing</a:t>
            </a:r>
            <a:r>
              <a:rPr lang="de-CH" altLang="zh-CN" sz="2000" dirty="0">
                <a:ea typeface="SimSun" pitchFamily="2" charset="-122"/>
              </a:rPr>
              <a:t> </a:t>
            </a:r>
            <a:r>
              <a:rPr lang="de-CH" altLang="zh-CN" sz="2000" dirty="0" err="1">
                <a:ea typeface="SimSun" pitchFamily="2" charset="-122"/>
              </a:rPr>
              <a:t>structure</a:t>
            </a:r>
            <a:endParaRPr lang="de-CH" altLang="zh-CN" sz="2000" dirty="0">
              <a:ea typeface="SimSun" pitchFamily="2" charset="-122"/>
            </a:endParaRPr>
          </a:p>
          <a:p>
            <a:pPr marL="363538" indent="-363538">
              <a:lnSpc>
                <a:spcPct val="90000"/>
              </a:lnSpc>
            </a:pPr>
            <a:r>
              <a:rPr lang="de-CH" altLang="zh-CN" sz="2000" dirty="0">
                <a:ea typeface="SimSun" pitchFamily="2" charset="-122"/>
              </a:rPr>
              <a:t>Modules on </a:t>
            </a:r>
            <a:r>
              <a:rPr lang="de-CH" altLang="zh-CN" sz="2000" dirty="0" err="1">
                <a:ea typeface="SimSun" pitchFamily="2" charset="-122"/>
              </a:rPr>
              <a:t>the</a:t>
            </a:r>
            <a:r>
              <a:rPr lang="de-CH" altLang="zh-CN" sz="2000" dirty="0">
                <a:ea typeface="SimSun" pitchFamily="2" charset="-122"/>
              </a:rPr>
              <a:t> EPFL </a:t>
            </a:r>
            <a:r>
              <a:rPr lang="de-CH" altLang="zh-CN" sz="2000" dirty="0" err="1">
                <a:ea typeface="SimSun" pitchFamily="2" charset="-122"/>
              </a:rPr>
              <a:t>server</a:t>
            </a:r>
            <a:r>
              <a:rPr lang="de-CH" altLang="zh-CN" sz="2000" dirty="0">
                <a:ea typeface="SimSun" pitchFamily="2" charset="-122"/>
              </a:rPr>
              <a:t> (</a:t>
            </a:r>
            <a:r>
              <a:rPr lang="de-CH" altLang="zh-CN" sz="2000" dirty="0" err="1">
                <a:ea typeface="SimSun" pitchFamily="2" charset="-122"/>
              </a:rPr>
              <a:t>Moodle</a:t>
            </a:r>
            <a:r>
              <a:rPr lang="de-CH" altLang="zh-CN" sz="2000" dirty="0">
                <a:ea typeface="SimSun" pitchFamily="2" charset="-122"/>
              </a:rPr>
              <a:t>)</a:t>
            </a:r>
          </a:p>
          <a:p>
            <a:pPr marL="363538" indent="-363538">
              <a:lnSpc>
                <a:spcPct val="90000"/>
              </a:lnSpc>
            </a:pPr>
            <a:r>
              <a:rPr lang="de-CH" sz="2000" dirty="0"/>
              <a:t>Password: EPFL_Blank2025 (EPFL-Blank2025)</a:t>
            </a:r>
          </a:p>
          <a:p>
            <a:pPr marL="363538" indent="-363538">
              <a:lnSpc>
                <a:spcPct val="90000"/>
              </a:lnSpc>
            </a:pPr>
            <a:r>
              <a:rPr lang="de-CH" altLang="zh-CN" sz="2000" dirty="0">
                <a:ea typeface="SimSun" pitchFamily="2" charset="-122"/>
              </a:rPr>
              <a:t>Group </a:t>
            </a:r>
            <a:r>
              <a:rPr lang="de-CH" altLang="zh-CN" sz="2000" dirty="0" err="1">
                <a:ea typeface="SimSun" pitchFamily="2" charset="-122"/>
              </a:rPr>
              <a:t>work</a:t>
            </a:r>
            <a:endParaRPr lang="de-CH" altLang="zh-CN" sz="2000" dirty="0">
              <a:ea typeface="SimSun" pitchFamily="2" charset="-122"/>
            </a:endParaRPr>
          </a:p>
          <a:p>
            <a:pPr marL="363538" indent="-363538" eaLnBrk="1" hangingPunct="1">
              <a:lnSpc>
                <a:spcPct val="90000"/>
              </a:lnSpc>
              <a:buFont typeface="Wingdings" pitchFamily="2" charset="2"/>
              <a:buNone/>
            </a:pPr>
            <a:endParaRPr lang="de-CH" sz="1000" dirty="0">
              <a:ea typeface="SimSun" pitchFamily="2" charset="-122"/>
            </a:endParaRPr>
          </a:p>
          <a:p>
            <a:pPr marL="363538" indent="-363538">
              <a:lnSpc>
                <a:spcPct val="90000"/>
              </a:lnSpc>
              <a:buNone/>
            </a:pPr>
            <a:r>
              <a:rPr lang="de-CH" sz="2000" dirty="0">
                <a:ea typeface="SimSun" pitchFamily="2" charset="-122"/>
              </a:rPr>
              <a:t>Examination:  </a:t>
            </a:r>
          </a:p>
          <a:p>
            <a:pPr marL="363538" indent="-363538">
              <a:lnSpc>
                <a:spcPct val="90000"/>
              </a:lnSpc>
            </a:pPr>
            <a:r>
              <a:rPr lang="de-CH" sz="2000" dirty="0" err="1">
                <a:ea typeface="SimSun" pitchFamily="2" charset="-122"/>
              </a:rPr>
              <a:t>Written</a:t>
            </a:r>
            <a:r>
              <a:rPr lang="de-CH" sz="2000" dirty="0">
                <a:ea typeface="SimSun" pitchFamily="2" charset="-122"/>
              </a:rPr>
              <a:t> </a:t>
            </a:r>
            <a:r>
              <a:rPr lang="de-CH" sz="2000" dirty="0" err="1">
                <a:ea typeface="SimSun" pitchFamily="2" charset="-122"/>
              </a:rPr>
              <a:t>exam</a:t>
            </a:r>
            <a:r>
              <a:rPr lang="de-CH" sz="2000" dirty="0">
                <a:ea typeface="SimSun" pitchFamily="2" charset="-122"/>
              </a:rPr>
              <a:t> (</a:t>
            </a:r>
            <a:r>
              <a:rPr lang="de-CH" sz="2000" dirty="0">
                <a:solidFill>
                  <a:srgbClr val="FF0000"/>
                </a:solidFill>
                <a:ea typeface="SimSun" pitchFamily="2" charset="-122"/>
              </a:rPr>
              <a:t>80%</a:t>
            </a:r>
            <a:r>
              <a:rPr lang="de-CH" sz="2000" dirty="0">
                <a:ea typeface="SimSun" pitchFamily="2" charset="-122"/>
              </a:rPr>
              <a:t> </a:t>
            </a:r>
            <a:r>
              <a:rPr lang="de-CH" sz="2000" dirty="0" err="1">
                <a:ea typeface="SimSun" pitchFamily="2" charset="-122"/>
              </a:rPr>
              <a:t>of</a:t>
            </a:r>
            <a:r>
              <a:rPr lang="de-CH" sz="2000" dirty="0">
                <a:ea typeface="SimSun" pitchFamily="2" charset="-122"/>
              </a:rPr>
              <a:t> final score + </a:t>
            </a:r>
            <a:r>
              <a:rPr lang="de-CH" sz="2000" dirty="0">
                <a:solidFill>
                  <a:srgbClr val="FF0000"/>
                </a:solidFill>
                <a:ea typeface="SimSun" pitchFamily="2" charset="-122"/>
              </a:rPr>
              <a:t>20%</a:t>
            </a:r>
            <a:r>
              <a:rPr lang="de-CH" sz="2000" dirty="0">
                <a:ea typeface="SimSun" pitchFamily="2" charset="-122"/>
              </a:rPr>
              <a:t> </a:t>
            </a:r>
            <a:r>
              <a:rPr lang="de-CH" sz="2000" dirty="0" err="1">
                <a:ea typeface="SimSun" pitchFamily="2" charset="-122"/>
              </a:rPr>
              <a:t>group</a:t>
            </a:r>
            <a:r>
              <a:rPr lang="de-CH" sz="2000" dirty="0">
                <a:ea typeface="SimSun" pitchFamily="2" charset="-122"/>
              </a:rPr>
              <a:t> </a:t>
            </a:r>
            <a:r>
              <a:rPr lang="de-CH" sz="2000" dirty="0" err="1">
                <a:ea typeface="SimSun" pitchFamily="2" charset="-122"/>
              </a:rPr>
              <a:t>work</a:t>
            </a:r>
            <a:r>
              <a:rPr lang="de-CH" sz="2000" dirty="0">
                <a:ea typeface="SimSun" pitchFamily="2" charset="-122"/>
              </a:rPr>
              <a:t>)</a:t>
            </a:r>
          </a:p>
          <a:p>
            <a:pPr marL="363538" indent="-363538">
              <a:lnSpc>
                <a:spcPct val="90000"/>
              </a:lnSpc>
            </a:pPr>
            <a:r>
              <a:rPr lang="de-DE" sz="2000" dirty="0" err="1"/>
              <a:t>Slides</a:t>
            </a:r>
            <a:r>
              <a:rPr lang="de-DE" sz="2000" dirty="0"/>
              <a:t> relevant </a:t>
            </a:r>
            <a:r>
              <a:rPr lang="de-DE" sz="2000" dirty="0" err="1"/>
              <a:t>for</a:t>
            </a:r>
            <a:r>
              <a:rPr lang="de-DE" sz="2000" dirty="0"/>
              <a:t> </a:t>
            </a:r>
            <a:r>
              <a:rPr lang="de-DE" sz="2000" dirty="0" err="1"/>
              <a:t>the</a:t>
            </a:r>
            <a:r>
              <a:rPr lang="de-DE" sz="2000" dirty="0"/>
              <a:t> </a:t>
            </a:r>
            <a:r>
              <a:rPr lang="de-DE" sz="2000" dirty="0" err="1"/>
              <a:t>examination</a:t>
            </a:r>
            <a:r>
              <a:rPr lang="de-DE" sz="2000" dirty="0"/>
              <a:t> </a:t>
            </a:r>
            <a:r>
              <a:rPr lang="de-DE" sz="2000" dirty="0" err="1"/>
              <a:t>are</a:t>
            </a:r>
            <a:r>
              <a:rPr lang="de-DE" sz="2000" dirty="0"/>
              <a:t> </a:t>
            </a:r>
            <a:r>
              <a:rPr lang="de-DE" sz="2000" dirty="0" err="1"/>
              <a:t>marked</a:t>
            </a:r>
            <a:r>
              <a:rPr lang="de-DE" sz="2000" dirty="0"/>
              <a:t> </a:t>
            </a:r>
            <a:r>
              <a:rPr lang="de-DE" sz="2000" dirty="0" err="1"/>
              <a:t>with</a:t>
            </a:r>
            <a:endParaRPr lang="de-DE" sz="2000" dirty="0"/>
          </a:p>
          <a:p>
            <a:pPr marL="363538" indent="-363538">
              <a:lnSpc>
                <a:spcPct val="90000"/>
              </a:lnSpc>
            </a:pPr>
            <a:r>
              <a:rPr lang="de-DE" sz="2000" dirty="0"/>
              <a:t>Goal: </a:t>
            </a:r>
            <a:r>
              <a:rPr lang="de-DE" sz="2000" dirty="0" err="1"/>
              <a:t>Good</a:t>
            </a:r>
            <a:r>
              <a:rPr lang="de-DE" sz="2000" dirty="0"/>
              <a:t> </a:t>
            </a:r>
            <a:r>
              <a:rPr lang="de-DE" sz="2000" dirty="0" err="1"/>
              <a:t>understanding</a:t>
            </a:r>
            <a:r>
              <a:rPr lang="de-DE" sz="2000" dirty="0"/>
              <a:t> &amp; </a:t>
            </a:r>
            <a:r>
              <a:rPr lang="de-DE" sz="2000" dirty="0" err="1"/>
              <a:t>good</a:t>
            </a:r>
            <a:r>
              <a:rPr lang="de-DE" sz="2000" dirty="0"/>
              <a:t> </a:t>
            </a:r>
            <a:r>
              <a:rPr lang="de-DE" sz="2000" dirty="0" err="1"/>
              <a:t>scores</a:t>
            </a:r>
            <a:endParaRPr lang="de-DE" sz="2000" dirty="0"/>
          </a:p>
          <a:p>
            <a:pPr marL="363538" indent="-363538">
              <a:lnSpc>
                <a:spcPct val="90000"/>
              </a:lnSpc>
            </a:pPr>
            <a:r>
              <a:rPr lang="de-DE" sz="2000" dirty="0"/>
              <a:t>Date: </a:t>
            </a:r>
            <a:r>
              <a:rPr lang="de-DE" sz="2000" dirty="0" err="1">
                <a:solidFill>
                  <a:srgbClr val="FF0000"/>
                </a:solidFill>
              </a:rPr>
              <a:t>To</a:t>
            </a:r>
            <a:r>
              <a:rPr lang="de-DE" sz="2000" dirty="0">
                <a:solidFill>
                  <a:srgbClr val="FF0000"/>
                </a:solidFill>
              </a:rPr>
              <a:t> </a:t>
            </a:r>
            <a:r>
              <a:rPr lang="de-DE" sz="2000" dirty="0" err="1">
                <a:solidFill>
                  <a:srgbClr val="FF0000"/>
                </a:solidFill>
              </a:rPr>
              <a:t>be</a:t>
            </a:r>
            <a:r>
              <a:rPr lang="de-DE" sz="2000" dirty="0">
                <a:solidFill>
                  <a:srgbClr val="FF0000"/>
                </a:solidFill>
              </a:rPr>
              <a:t> </a:t>
            </a:r>
            <a:r>
              <a:rPr lang="de-DE" sz="2000" dirty="0" err="1">
                <a:solidFill>
                  <a:srgbClr val="FF0000"/>
                </a:solidFill>
              </a:rPr>
              <a:t>defined</a:t>
            </a:r>
            <a:endParaRPr lang="de-DE" sz="2000" dirty="0">
              <a:solidFill>
                <a:srgbClr val="FF0000"/>
              </a:solidFill>
            </a:endParaRPr>
          </a:p>
        </p:txBody>
      </p:sp>
      <p:sp>
        <p:nvSpPr>
          <p:cNvPr id="7" name="Footer Placeholder 8"/>
          <p:cNvSpPr txBox="1">
            <a:spLocks/>
          </p:cNvSpPr>
          <p:nvPr/>
        </p:nvSpPr>
        <p:spPr>
          <a:xfrm>
            <a:off x="3908648" y="6525344"/>
            <a:ext cx="2895600" cy="328464"/>
          </a:xfrm>
          <a:prstGeom prst="rect">
            <a:avLst/>
          </a:prstGeom>
        </p:spPr>
        <p:txBody>
          <a:bodyPr anchor="ctr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Module 0 - Introduction</a:t>
            </a:r>
          </a:p>
        </p:txBody>
      </p:sp>
      <p:pic>
        <p:nvPicPr>
          <p:cNvPr id="6" name="Picture 7" descr="C:\Program Files\Microsoft Office\MEDIA\CAGCAT10\j0299125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1551" y="4725144"/>
            <a:ext cx="594825" cy="976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4492573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E00C79D-1679-4B67-AB38-C3BCD06645B6}" type="slidenum">
              <a:rPr lang="en-GB"/>
              <a:pPr/>
              <a:t>3</a:t>
            </a:fld>
            <a:endParaRPr lang="en-GB"/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1435608" y="274638"/>
            <a:ext cx="749808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de-DE" sz="2800" dirty="0"/>
              <a:t>Semester </a:t>
            </a:r>
            <a:r>
              <a:rPr lang="de-DE" sz="2800" dirty="0" err="1"/>
              <a:t>programme</a:t>
            </a:r>
            <a:r>
              <a:rPr lang="de-DE" sz="2800" dirty="0"/>
              <a:t> 2025 – 1</a:t>
            </a:r>
            <a:br>
              <a:rPr lang="de-DE" sz="2800" dirty="0"/>
            </a:br>
            <a:endParaRPr lang="de-DE" sz="2800" dirty="0"/>
          </a:p>
        </p:txBody>
      </p:sp>
      <p:sp>
        <p:nvSpPr>
          <p:cNvPr id="6" name="Footer Placeholder 8"/>
          <p:cNvSpPr txBox="1">
            <a:spLocks/>
          </p:cNvSpPr>
          <p:nvPr/>
        </p:nvSpPr>
        <p:spPr>
          <a:xfrm>
            <a:off x="3908648" y="6525344"/>
            <a:ext cx="2895600" cy="328464"/>
          </a:xfrm>
          <a:prstGeom prst="rect">
            <a:avLst/>
          </a:prstGeom>
        </p:spPr>
        <p:txBody>
          <a:bodyPr anchor="ctr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Module 0 - Introduction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279268"/>
              </p:ext>
            </p:extLst>
          </p:nvPr>
        </p:nvGraphicFramePr>
        <p:xfrm>
          <a:off x="1115616" y="1173932"/>
          <a:ext cx="7920880" cy="4897744"/>
        </p:xfrm>
        <a:graphic>
          <a:graphicData uri="http://schemas.openxmlformats.org/drawingml/2006/table">
            <a:tbl>
              <a:tblPr/>
              <a:tblGrid>
                <a:gridCol w="4955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46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65810">
                  <a:extLst>
                    <a:ext uri="{9D8B030D-6E8A-4147-A177-3AD203B41FA5}">
                      <a16:colId xmlns:a16="http://schemas.microsoft.com/office/drawing/2014/main" val="3873928167"/>
                    </a:ext>
                  </a:extLst>
                </a:gridCol>
                <a:gridCol w="10948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549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+mn-lt"/>
                          <a:ea typeface="Calibri"/>
                          <a:cs typeface="Times New Roman"/>
                        </a:rPr>
                        <a:t>No.</a:t>
                      </a:r>
                      <a:endParaRPr lang="fr-CH" sz="12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3809" marR="43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+mn-lt"/>
                          <a:ea typeface="Calibri"/>
                          <a:cs typeface="Times New Roman"/>
                        </a:rPr>
                        <a:t>Topic</a:t>
                      </a:r>
                      <a:endParaRPr lang="fr-CH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3809" marR="43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+mn-lt"/>
                          <a:ea typeface="Calibri"/>
                          <a:cs typeface="Times New Roman"/>
                        </a:rPr>
                        <a:t>Content</a:t>
                      </a:r>
                      <a:endParaRPr lang="fr-CH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3809" marR="43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+mn-lt"/>
                          <a:ea typeface="Calibri"/>
                          <a:cs typeface="Times New Roman"/>
                        </a:rPr>
                        <a:t>Period</a:t>
                      </a:r>
                      <a:endParaRPr lang="fr-CH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3809" marR="43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98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+mn-lt"/>
                          <a:ea typeface="Calibri"/>
                          <a:cs typeface="Times New Roman"/>
                        </a:rPr>
                        <a:t>I</a:t>
                      </a:r>
                      <a:endParaRPr lang="fr-CH" sz="12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3809" marR="43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+mn-lt"/>
                          <a:ea typeface="Calibri"/>
                          <a:cs typeface="Times New Roman"/>
                        </a:rPr>
                        <a:t>Role of water</a:t>
                      </a:r>
                      <a:endParaRPr lang="fr-CH" sz="12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3809" marR="43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+mn-lt"/>
                          <a:ea typeface="Calibri"/>
                          <a:cs typeface="Times New Roman"/>
                        </a:rPr>
                        <a:t>28.02.2025</a:t>
                      </a:r>
                      <a:endParaRPr lang="fr-CH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3809" marR="43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98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+mn-lt"/>
                          <a:ea typeface="Calibri"/>
                          <a:cs typeface="Times New Roman"/>
                        </a:rPr>
                        <a:t>00</a:t>
                      </a:r>
                      <a:endParaRPr lang="fr-CH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3809" marR="43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+mn-lt"/>
                          <a:ea typeface="Calibri"/>
                          <a:cs typeface="Times New Roman"/>
                        </a:rPr>
                        <a:t>Introduction</a:t>
                      </a:r>
                      <a:endParaRPr lang="fr-CH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3809" marR="43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+mn-lt"/>
                          <a:ea typeface="Calibri"/>
                          <a:cs typeface="Times New Roman"/>
                        </a:rPr>
                        <a:t>Course introduction, expectations</a:t>
                      </a:r>
                      <a:endParaRPr lang="fr-CH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3809" marR="43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98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+mn-lt"/>
                          <a:ea typeface="Calibri"/>
                          <a:cs typeface="Times New Roman"/>
                        </a:rPr>
                        <a:t>01</a:t>
                      </a:r>
                      <a:endParaRPr lang="fr-CH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3809" marR="43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+mn-lt"/>
                          <a:ea typeface="Calibri"/>
                          <a:cs typeface="Times New Roman"/>
                        </a:rPr>
                        <a:t>Water content</a:t>
                      </a:r>
                      <a:endParaRPr lang="fr-CH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3809" marR="43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+mn-lt"/>
                          <a:ea typeface="Calibri"/>
                          <a:cs typeface="Times New Roman"/>
                        </a:rPr>
                        <a:t>Water physical-chemical properties, measurement, state diagram</a:t>
                      </a:r>
                      <a:endParaRPr lang="fr-CH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3809" marR="43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98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+mn-lt"/>
                          <a:ea typeface="Calibri"/>
                          <a:cs typeface="Times New Roman"/>
                        </a:rPr>
                        <a:t>02</a:t>
                      </a:r>
                      <a:endParaRPr lang="fr-CH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3809" marR="43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err="1">
                          <a:latin typeface="+mn-lt"/>
                          <a:ea typeface="Calibri"/>
                          <a:cs typeface="Times New Roman"/>
                        </a:rPr>
                        <a:t>Hygro</a:t>
                      </a:r>
                      <a:r>
                        <a:rPr lang="en-US" sz="1200">
                          <a:latin typeface="+mn-lt"/>
                          <a:ea typeface="Calibri"/>
                          <a:cs typeface="Times New Roman"/>
                        </a:rPr>
                        <a:t>-capacity</a:t>
                      </a:r>
                      <a:endParaRPr lang="fr-CH" sz="12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3809" marR="43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+mn-lt"/>
                          <a:ea typeface="Calibri"/>
                          <a:cs typeface="Times New Roman"/>
                        </a:rPr>
                        <a:t>Water activity, measurement, sorption isotherms, hysteresis, BET/GAB models</a:t>
                      </a:r>
                      <a:endParaRPr lang="fr-CH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3809" marR="43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98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+mn-lt"/>
                          <a:ea typeface="Calibri"/>
                          <a:cs typeface="Times New Roman"/>
                        </a:rPr>
                        <a:t>03</a:t>
                      </a:r>
                      <a:endParaRPr lang="fr-CH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3809" marR="43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err="1">
                          <a:latin typeface="+mn-lt"/>
                          <a:ea typeface="Calibri"/>
                          <a:cs typeface="Times New Roman"/>
                        </a:rPr>
                        <a:t>Hygro</a:t>
                      </a:r>
                      <a:r>
                        <a:rPr lang="en-US" sz="1200">
                          <a:latin typeface="+mn-lt"/>
                          <a:ea typeface="Calibri"/>
                          <a:cs typeface="Times New Roman"/>
                        </a:rPr>
                        <a:t>-sensitivity</a:t>
                      </a:r>
                      <a:endParaRPr lang="fr-CH" sz="12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3809" marR="43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+mn-lt"/>
                          <a:ea typeface="Calibri"/>
                          <a:cs typeface="Times New Roman"/>
                        </a:rPr>
                        <a:t>Glass transition, measurement, state diagram, GT model, application (milk powder)</a:t>
                      </a:r>
                      <a:endParaRPr lang="fr-CH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3809" marR="43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98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+mn-lt"/>
                          <a:ea typeface="Calibri"/>
                          <a:cs typeface="Times New Roman"/>
                        </a:rPr>
                        <a:t>II</a:t>
                      </a:r>
                      <a:endParaRPr lang="fr-CH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3809" marR="43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+mn-lt"/>
                          <a:ea typeface="Calibri"/>
                          <a:cs typeface="Times New Roman"/>
                        </a:rPr>
                        <a:t>Keeping quality</a:t>
                      </a:r>
                      <a:endParaRPr lang="fr-CH" sz="12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3809" marR="43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14.03.2025</a:t>
                      </a:r>
                    </a:p>
                  </a:txBody>
                  <a:tcPr marL="43809" marR="43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98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+mn-lt"/>
                          <a:ea typeface="Calibri"/>
                          <a:cs typeface="Times New Roman"/>
                        </a:rPr>
                        <a:t>04</a:t>
                      </a:r>
                      <a:endParaRPr lang="fr-CH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3809" marR="43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H" sz="1200" dirty="0" err="1">
                          <a:latin typeface="+mn-lt"/>
                          <a:ea typeface="Calibri"/>
                          <a:cs typeface="Times New Roman"/>
                        </a:rPr>
                        <a:t>Hygro-stability</a:t>
                      </a:r>
                      <a:endParaRPr lang="fr-CH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3809" marR="43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1200" dirty="0">
                          <a:latin typeface="+mn-lt"/>
                          <a:ea typeface="Calibri"/>
                          <a:cs typeface="Times New Roman"/>
                        </a:rPr>
                        <a:t>Food </a:t>
                      </a:r>
                      <a:r>
                        <a:rPr lang="fr-CH" sz="1200" dirty="0" err="1">
                          <a:latin typeface="+mn-lt"/>
                          <a:ea typeface="Calibri"/>
                          <a:cs typeface="Times New Roman"/>
                        </a:rPr>
                        <a:t>stability</a:t>
                      </a:r>
                      <a:r>
                        <a:rPr lang="fr-CH" sz="1200" dirty="0">
                          <a:latin typeface="+mn-lt"/>
                          <a:ea typeface="Calibri"/>
                          <a:cs typeface="Times New Roman"/>
                        </a:rPr>
                        <a:t>, application </a:t>
                      </a:r>
                      <a:r>
                        <a:rPr lang="fr-CH" sz="1200" dirty="0" err="1">
                          <a:latin typeface="+mn-lt"/>
                          <a:ea typeface="Calibri"/>
                          <a:cs typeface="Times New Roman"/>
                        </a:rPr>
                        <a:t>examples</a:t>
                      </a:r>
                      <a:r>
                        <a:rPr lang="fr-CH" sz="1200" dirty="0">
                          <a:latin typeface="+mn-lt"/>
                          <a:ea typeface="Calibri"/>
                          <a:cs typeface="Times New Roman"/>
                        </a:rPr>
                        <a:t> (</a:t>
                      </a:r>
                      <a:r>
                        <a:rPr lang="en-US" sz="1200" dirty="0">
                          <a:latin typeface="+mn-lt"/>
                          <a:ea typeface="Calibri"/>
                          <a:cs typeface="Times New Roman"/>
                        </a:rPr>
                        <a:t>probiotics, milk powder, drying)</a:t>
                      </a:r>
                      <a:endParaRPr lang="fr-CH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3809" marR="43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258128462"/>
                  </a:ext>
                </a:extLst>
              </a:tr>
              <a:tr h="3098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+mn-lt"/>
                          <a:ea typeface="Calibri"/>
                          <a:cs typeface="Times New Roman"/>
                        </a:rPr>
                        <a:t>05</a:t>
                      </a:r>
                      <a:endParaRPr lang="fr-CH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3809" marR="43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+mn-lt"/>
                          <a:ea typeface="Calibri"/>
                          <a:cs typeface="Times New Roman"/>
                        </a:rPr>
                        <a:t>State diagram</a:t>
                      </a:r>
                      <a:endParaRPr lang="fr-CH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3809" marR="43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+mn-lt"/>
                          <a:ea typeface="Calibri"/>
                          <a:cs typeface="Times New Roman"/>
                        </a:rPr>
                        <a:t>Phase changes, state diagrams, crystallization, storage,</a:t>
                      </a:r>
                      <a:r>
                        <a:rPr lang="en-US" sz="1200" baseline="0" dirty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de-CH" sz="1200" dirty="0" err="1">
                          <a:latin typeface="+mn-lt"/>
                          <a:ea typeface="Calibri"/>
                          <a:cs typeface="Times New Roman"/>
                        </a:rPr>
                        <a:t>encapsulation</a:t>
                      </a:r>
                      <a:r>
                        <a:rPr lang="de-CH" sz="1200" dirty="0">
                          <a:latin typeface="+mn-lt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de-CH" sz="1200" dirty="0" err="1">
                          <a:latin typeface="+mn-lt"/>
                          <a:ea typeface="Calibri"/>
                          <a:cs typeface="Times New Roman"/>
                        </a:rPr>
                        <a:t>caking</a:t>
                      </a:r>
                      <a:r>
                        <a:rPr lang="de-CH" sz="1200" dirty="0">
                          <a:latin typeface="+mn-lt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n-US" sz="1200" dirty="0">
                          <a:latin typeface="+mn-lt"/>
                          <a:ea typeface="Calibri"/>
                          <a:cs typeface="Times New Roman"/>
                        </a:rPr>
                        <a:t>water migration</a:t>
                      </a:r>
                      <a:endParaRPr lang="fr-CH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3809" marR="43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98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+mn-lt"/>
                          <a:ea typeface="Calibri"/>
                          <a:cs typeface="Times New Roman"/>
                        </a:rPr>
                        <a:t>06</a:t>
                      </a:r>
                      <a:endParaRPr lang="fr-CH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3809" marR="43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Shelf life</a:t>
                      </a:r>
                    </a:p>
                  </a:txBody>
                  <a:tcPr marL="43809" marR="43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200" dirty="0">
                          <a:latin typeface="+mn-lt"/>
                          <a:ea typeface="Calibri"/>
                          <a:cs typeface="Times New Roman"/>
                        </a:rPr>
                        <a:t>Food stability, </a:t>
                      </a:r>
                      <a:r>
                        <a:rPr lang="en-GB" sz="1200" dirty="0">
                          <a:latin typeface="+mn-lt"/>
                          <a:ea typeface="Calibri"/>
                          <a:cs typeface="Times New Roman"/>
                        </a:rPr>
                        <a:t>diffusion,</a:t>
                      </a:r>
                      <a:r>
                        <a:rPr lang="en-GB" sz="1200" baseline="0" dirty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200" dirty="0">
                          <a:latin typeface="+mn-lt"/>
                          <a:ea typeface="Calibri"/>
                          <a:cs typeface="Times New Roman"/>
                        </a:rPr>
                        <a:t>encapsulation, caking,</a:t>
                      </a:r>
                      <a:r>
                        <a:rPr lang="en-GB" sz="1200" baseline="0" dirty="0">
                          <a:latin typeface="+mn-lt"/>
                          <a:ea typeface="Calibri"/>
                          <a:cs typeface="Times New Roman"/>
                        </a:rPr>
                        <a:t> e</a:t>
                      </a:r>
                      <a:r>
                        <a:rPr lang="en-GB" sz="1200" dirty="0">
                          <a:latin typeface="+mn-lt"/>
                          <a:ea typeface="Calibri"/>
                          <a:cs typeface="Times New Roman"/>
                        </a:rPr>
                        <a:t>nzyme activity, MO growth, Maillard reaction</a:t>
                      </a:r>
                      <a:endParaRPr lang="en-US" sz="1200" dirty="0"/>
                    </a:p>
                  </a:txBody>
                  <a:tcPr marL="43809" marR="43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98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+mn-lt"/>
                          <a:ea typeface="Calibri"/>
                          <a:cs typeface="Times New Roman"/>
                        </a:rPr>
                        <a:t>07</a:t>
                      </a:r>
                      <a:endParaRPr lang="fr-CH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3809" marR="43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0" lang="de-DE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Membrane </a:t>
                      </a:r>
                      <a:r>
                        <a:rPr kumimoji="0" lang="de-DE" sz="12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separation</a:t>
                      </a:r>
                      <a:endParaRPr kumimoji="0" lang="de-DE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3809" marR="43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en-GB" sz="1200" dirty="0">
                          <a:latin typeface="+mn-lt"/>
                          <a:cs typeface="Times New Roman"/>
                        </a:rPr>
                        <a:t>Membrane</a:t>
                      </a:r>
                      <a:r>
                        <a:rPr lang="en-GB" sz="1200" baseline="0" dirty="0">
                          <a:latin typeface="+mn-lt"/>
                          <a:cs typeface="Times New Roman"/>
                        </a:rPr>
                        <a:t> technology, separation efficiency, driving forces, application (milk)</a:t>
                      </a:r>
                      <a:endParaRPr kumimoji="0" lang="de-DE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3809" marR="43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98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+mn-lt"/>
                          <a:ea typeface="Calibri"/>
                          <a:cs typeface="Times New Roman"/>
                        </a:rPr>
                        <a:t>III</a:t>
                      </a:r>
                      <a:endParaRPr lang="fr-CH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3809" marR="43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+mn-lt"/>
                          <a:ea typeface="Calibri"/>
                          <a:cs typeface="Times New Roman"/>
                        </a:rPr>
                        <a:t>Drying processes</a:t>
                      </a:r>
                      <a:endParaRPr lang="fr-CH" sz="12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3809" marR="43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+mn-lt"/>
                          <a:ea typeface="Calibri"/>
                          <a:cs typeface="Times New Roman"/>
                        </a:rPr>
                        <a:t>28.03.2025</a:t>
                      </a:r>
                      <a:endParaRPr lang="fr-CH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3809" marR="43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098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+mn-lt"/>
                          <a:ea typeface="Calibri"/>
                          <a:cs typeface="Times New Roman"/>
                        </a:rPr>
                        <a:t>08</a:t>
                      </a:r>
                      <a:endParaRPr lang="fr-CH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3809" marR="43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+mn-lt"/>
                          <a:ea typeface="Calibri"/>
                          <a:cs typeface="Times New Roman"/>
                        </a:rPr>
                        <a:t>Drying processes</a:t>
                      </a:r>
                      <a:endParaRPr lang="fr-CH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3809" marR="43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+mn-lt"/>
                          <a:ea typeface="Calibri"/>
                          <a:cs typeface="Times New Roman"/>
                        </a:rPr>
                        <a:t>Drying kinetics, fluidized-bed (capsules), vacuum-belt (fruits)</a:t>
                      </a:r>
                      <a:endParaRPr lang="fr-CH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3809" marR="43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4096081285"/>
                  </a:ext>
                </a:extLst>
              </a:tr>
              <a:tr h="3098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+mn-lt"/>
                          <a:ea typeface="Calibri"/>
                          <a:cs typeface="Times New Roman"/>
                        </a:rPr>
                        <a:t>09</a:t>
                      </a:r>
                      <a:endParaRPr lang="fr-CH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3809" marR="43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+mn-lt"/>
                          <a:ea typeface="Calibri"/>
                          <a:cs typeface="Times New Roman"/>
                        </a:rPr>
                        <a:t>Roller drying</a:t>
                      </a:r>
                      <a:endParaRPr lang="fr-CH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3809" marR="43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+mn-lt"/>
                          <a:ea typeface="Calibri"/>
                          <a:cs typeface="Times New Roman"/>
                        </a:rPr>
                        <a:t>Process &amp; parameters, industrial setup, application (milk powder), starch</a:t>
                      </a:r>
                      <a:endParaRPr lang="fr-CH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3809" marR="43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098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+mn-lt"/>
                          <a:ea typeface="Calibri"/>
                          <a:cs typeface="Times New Roman"/>
                        </a:rPr>
                        <a:t>10</a:t>
                      </a:r>
                      <a:endParaRPr lang="fr-CH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3809" marR="43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+mn-lt"/>
                          <a:ea typeface="Calibri"/>
                          <a:cs typeface="Times New Roman"/>
                        </a:rPr>
                        <a:t>Spray-drying</a:t>
                      </a:r>
                      <a:endParaRPr lang="fr-CH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3809" marR="43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+mn-lt"/>
                          <a:ea typeface="Calibri"/>
                          <a:cs typeface="Times New Roman"/>
                        </a:rPr>
                        <a:t>Process &amp; parameters, industrial setup, agglomeration, application (milk powder)</a:t>
                      </a:r>
                      <a:endParaRPr lang="fr-CH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3809" marR="43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652347969"/>
                  </a:ext>
                </a:extLst>
              </a:tr>
              <a:tr h="3098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CH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3809" marR="43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H" sz="1200" dirty="0">
                          <a:latin typeface="+mn-lt"/>
                          <a:ea typeface="Calibri"/>
                          <a:cs typeface="Times New Roman"/>
                        </a:rPr>
                        <a:t>Group </a:t>
                      </a:r>
                      <a:r>
                        <a:rPr lang="fr-CH" sz="1200" dirty="0" err="1">
                          <a:latin typeface="+mn-lt"/>
                          <a:ea typeface="Calibri"/>
                          <a:cs typeface="Times New Roman"/>
                        </a:rPr>
                        <a:t>work</a:t>
                      </a:r>
                      <a:r>
                        <a:rPr lang="fr-CH" sz="1200" dirty="0">
                          <a:latin typeface="+mn-lt"/>
                          <a:ea typeface="Calibri"/>
                          <a:cs typeface="Times New Roman"/>
                        </a:rPr>
                        <a:t> 1 + 2</a:t>
                      </a:r>
                    </a:p>
                  </a:txBody>
                  <a:tcPr marL="43809" marR="43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CN" sz="1200" kern="12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1. Babyfood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CN" sz="1200" kern="12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2. Ovomaltine</a:t>
                      </a:r>
                    </a:p>
                  </a:txBody>
                  <a:tcPr marL="43809" marR="43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1601401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E00C79D-1679-4B67-AB38-C3BCD06645B6}" type="slidenum">
              <a:rPr lang="en-GB"/>
              <a:pPr/>
              <a:t>4</a:t>
            </a:fld>
            <a:endParaRPr lang="en-GB"/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1435608" y="274638"/>
            <a:ext cx="749808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de-DE" sz="2800" dirty="0"/>
              <a:t>Semester </a:t>
            </a:r>
            <a:r>
              <a:rPr lang="de-DE" sz="2800" dirty="0" err="1"/>
              <a:t>programme</a:t>
            </a:r>
            <a:r>
              <a:rPr lang="de-DE" sz="2800" dirty="0"/>
              <a:t> 2025 – 2</a:t>
            </a:r>
            <a:br>
              <a:rPr lang="de-DE" sz="2800" dirty="0"/>
            </a:br>
            <a:endParaRPr lang="de-DE" sz="2800" dirty="0"/>
          </a:p>
        </p:txBody>
      </p:sp>
      <p:sp>
        <p:nvSpPr>
          <p:cNvPr id="6" name="Footer Placeholder 8"/>
          <p:cNvSpPr txBox="1">
            <a:spLocks/>
          </p:cNvSpPr>
          <p:nvPr/>
        </p:nvSpPr>
        <p:spPr>
          <a:xfrm>
            <a:off x="3908648" y="6525344"/>
            <a:ext cx="2895600" cy="328464"/>
          </a:xfrm>
          <a:prstGeom prst="rect">
            <a:avLst/>
          </a:prstGeom>
        </p:spPr>
        <p:txBody>
          <a:bodyPr anchor="ctr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Module 0 - Introduction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9401191"/>
              </p:ext>
            </p:extLst>
          </p:nvPr>
        </p:nvGraphicFramePr>
        <p:xfrm>
          <a:off x="1183759" y="1268760"/>
          <a:ext cx="7776864" cy="4971419"/>
        </p:xfrm>
        <a:graphic>
          <a:graphicData uri="http://schemas.openxmlformats.org/drawingml/2006/table">
            <a:tbl>
              <a:tblPr/>
              <a:tblGrid>
                <a:gridCol w="4360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681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96353">
                  <a:extLst>
                    <a:ext uri="{9D8B030D-6E8A-4147-A177-3AD203B41FA5}">
                      <a16:colId xmlns:a16="http://schemas.microsoft.com/office/drawing/2014/main" val="2152940405"/>
                    </a:ext>
                  </a:extLst>
                </a:gridCol>
                <a:gridCol w="1076255">
                  <a:extLst>
                    <a:ext uri="{9D8B030D-6E8A-4147-A177-3AD203B41FA5}">
                      <a16:colId xmlns:a16="http://schemas.microsoft.com/office/drawing/2014/main" val="3945360633"/>
                    </a:ext>
                  </a:extLst>
                </a:gridCol>
              </a:tblGrid>
              <a:tr h="691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+mn-lt"/>
                          <a:ea typeface="Calibri"/>
                          <a:cs typeface="Times New Roman"/>
                        </a:rPr>
                        <a:t>No.</a:t>
                      </a:r>
                      <a:endParaRPr lang="fr-CH" sz="12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3809" marR="43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+mn-lt"/>
                          <a:ea typeface="Calibri"/>
                          <a:cs typeface="Times New Roman"/>
                        </a:rPr>
                        <a:t>Topic</a:t>
                      </a:r>
                      <a:endParaRPr lang="fr-CH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3809" marR="43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latin typeface="+mn-lt"/>
                          <a:ea typeface="Calibri"/>
                          <a:cs typeface="Times New Roman"/>
                        </a:rPr>
                        <a:t>Content</a:t>
                      </a:r>
                      <a:endParaRPr lang="en-US" dirty="0"/>
                    </a:p>
                  </a:txBody>
                  <a:tcPr marL="43809" marR="43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+mn-lt"/>
                          <a:ea typeface="Calibri"/>
                          <a:cs typeface="Times New Roman"/>
                        </a:rPr>
                        <a:t>Period</a:t>
                      </a:r>
                      <a:endParaRPr lang="fr-CH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3809" marR="43809" marT="0" marB="0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24304915"/>
                  </a:ext>
                </a:extLst>
              </a:tr>
              <a:tr h="691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+mn-lt"/>
                          <a:ea typeface="Calibri"/>
                          <a:cs typeface="Times New Roman"/>
                        </a:rPr>
                        <a:t>IV</a:t>
                      </a:r>
                      <a:endParaRPr lang="fr-CH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0362" marR="20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+mn-lt"/>
                          <a:ea typeface="Calibri"/>
                          <a:cs typeface="Times New Roman"/>
                        </a:rPr>
                        <a:t>Temperature variations</a:t>
                      </a:r>
                      <a:endParaRPr lang="fr-CH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0362" marR="20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04.04.2025</a:t>
                      </a:r>
                      <a:endParaRPr lang="fr-CH" sz="1200" dirty="0">
                        <a:solidFill>
                          <a:srgbClr val="FF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0362" marR="20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635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+mn-lt"/>
                          <a:ea typeface="Calibri"/>
                          <a:cs typeface="Times New Roman"/>
                        </a:rPr>
                        <a:t>11</a:t>
                      </a:r>
                      <a:endParaRPr lang="fr-CH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0362" marR="20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+mn-lt"/>
                          <a:ea typeface="Calibri"/>
                          <a:cs typeface="Times New Roman"/>
                        </a:rPr>
                        <a:t>Thermal inactivation</a:t>
                      </a:r>
                      <a:endParaRPr lang="fr-CH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0362" marR="20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+mn-lt"/>
                          <a:ea typeface="Calibri"/>
                          <a:cs typeface="Times New Roman"/>
                        </a:rPr>
                        <a:t>Kinetics, D-value, z-value, F-value,</a:t>
                      </a:r>
                      <a:r>
                        <a:rPr lang="en-US" sz="1200" baseline="0" dirty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200" dirty="0">
                          <a:latin typeface="+mn-lt"/>
                          <a:ea typeface="Calibri"/>
                          <a:cs typeface="Times New Roman"/>
                        </a:rPr>
                        <a:t>Q10</a:t>
                      </a:r>
                      <a:r>
                        <a:rPr lang="en-US" sz="1200" baseline="0" dirty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200" dirty="0">
                          <a:latin typeface="+mn-lt"/>
                          <a:ea typeface="Calibri"/>
                          <a:cs typeface="Times New Roman"/>
                        </a:rPr>
                        <a:t>value, C-value, L-value</a:t>
                      </a:r>
                      <a:endParaRPr lang="fr-CH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0362" marR="20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CH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0362" marR="20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78020366"/>
                  </a:ext>
                </a:extLst>
              </a:tr>
              <a:tr h="2635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+mn-lt"/>
                          <a:ea typeface="Calibri"/>
                          <a:cs typeface="Times New Roman"/>
                        </a:rPr>
                        <a:t>12</a:t>
                      </a:r>
                      <a:endParaRPr lang="fr-CH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0362" marR="20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+mn-lt"/>
                          <a:ea typeface="Calibri"/>
                          <a:cs typeface="Times New Roman"/>
                        </a:rPr>
                        <a:t>Cooling</a:t>
                      </a:r>
                      <a:r>
                        <a:rPr lang="en-US" sz="1200" baseline="0" dirty="0">
                          <a:latin typeface="+mn-lt"/>
                          <a:ea typeface="Calibri"/>
                          <a:cs typeface="Times New Roman"/>
                        </a:rPr>
                        <a:t> / Freezing</a:t>
                      </a:r>
                      <a:endParaRPr lang="fr-CH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0362" marR="20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+mn-lt"/>
                          <a:ea typeface="Calibri"/>
                          <a:cs typeface="Times New Roman"/>
                        </a:rPr>
                        <a:t>Controlled atmosphere (fruits), freezing (meat, coffee), phys.-chem. changes, packaging</a:t>
                      </a:r>
                      <a:endParaRPr lang="fr-CH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0362" marR="20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CH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0362" marR="20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500149867"/>
                  </a:ext>
                </a:extLst>
              </a:tr>
              <a:tr h="2635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+mn-lt"/>
                          <a:ea typeface="Calibri"/>
                          <a:cs typeface="Times New Roman"/>
                        </a:rPr>
                        <a:t>13</a:t>
                      </a:r>
                      <a:endParaRPr lang="fr-CH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3809" marR="43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+mn-lt"/>
                          <a:ea typeface="Calibri"/>
                          <a:cs typeface="Times New Roman"/>
                        </a:rPr>
                        <a:t>Coffee technology</a:t>
                      </a:r>
                      <a:endParaRPr lang="fr-CH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0362" marR="20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+mn-lt"/>
                          <a:ea typeface="Calibri"/>
                          <a:cs typeface="Times New Roman"/>
                        </a:rPr>
                        <a:t>Plant → product, </a:t>
                      </a:r>
                      <a:r>
                        <a:rPr lang="en-US" sz="1200" dirty="0" err="1">
                          <a:latin typeface="+mn-lt"/>
                          <a:ea typeface="Calibri"/>
                          <a:cs typeface="Times New Roman"/>
                        </a:rPr>
                        <a:t>phys</a:t>
                      </a:r>
                      <a:r>
                        <a:rPr lang="en-US" sz="1200" dirty="0">
                          <a:latin typeface="+mn-lt"/>
                          <a:ea typeface="Calibri"/>
                          <a:cs typeface="Times New Roman"/>
                        </a:rPr>
                        <a:t>-chem. changes: roasting, extraction, concentration, drying</a:t>
                      </a:r>
                      <a:endParaRPr lang="fr-CH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0362" marR="20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CH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0362" marR="20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136591392"/>
                  </a:ext>
                </a:extLst>
              </a:tr>
              <a:tr h="2635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CH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3809" marR="43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H" sz="1200" dirty="0">
                          <a:latin typeface="+mn-lt"/>
                          <a:ea typeface="Calibri"/>
                          <a:cs typeface="Times New Roman"/>
                        </a:rPr>
                        <a:t>Group </a:t>
                      </a:r>
                      <a:r>
                        <a:rPr lang="fr-CH" sz="1200" dirty="0" err="1">
                          <a:latin typeface="+mn-lt"/>
                          <a:ea typeface="Calibri"/>
                          <a:cs typeface="Times New Roman"/>
                        </a:rPr>
                        <a:t>work</a:t>
                      </a:r>
                      <a:r>
                        <a:rPr lang="fr-CH" sz="1200" dirty="0">
                          <a:latin typeface="+mn-lt"/>
                          <a:ea typeface="Calibri"/>
                          <a:cs typeface="Times New Roman"/>
                        </a:rPr>
                        <a:t> 3 + 4</a:t>
                      </a:r>
                    </a:p>
                  </a:txBody>
                  <a:tcPr marL="20362" marR="20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H" sz="1200" dirty="0">
                          <a:latin typeface="+mn-lt"/>
                          <a:ea typeface="Calibri"/>
                          <a:cs typeface="Times New Roman"/>
                        </a:rPr>
                        <a:t>3. Non-</a:t>
                      </a:r>
                      <a:r>
                        <a:rPr lang="fr-CH" sz="1200" dirty="0" err="1">
                          <a:latin typeface="+mn-lt"/>
                          <a:ea typeface="Calibri"/>
                          <a:cs typeface="Times New Roman"/>
                        </a:rPr>
                        <a:t>alcoholic</a:t>
                      </a:r>
                      <a:r>
                        <a:rPr lang="fr-CH" sz="1200" dirty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fr-CH" sz="1200" dirty="0" err="1">
                          <a:latin typeface="+mn-lt"/>
                          <a:ea typeface="Calibri"/>
                          <a:cs typeface="Times New Roman"/>
                        </a:rPr>
                        <a:t>beverages</a:t>
                      </a:r>
                      <a:endParaRPr kumimoji="0" lang="en-CN" sz="1200" kern="1200" dirty="0">
                        <a:solidFill>
                          <a:schemeClr val="tx1"/>
                        </a:solidFill>
                        <a:latin typeface="+mn-lt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CN" sz="1200" kern="12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4. Roasting &amp; Frying</a:t>
                      </a:r>
                    </a:p>
                  </a:txBody>
                  <a:tcPr marL="20362" marR="20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CH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0362" marR="20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753457364"/>
                  </a:ext>
                </a:extLst>
              </a:tr>
              <a:tr h="2590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+mn-lt"/>
                          <a:ea typeface="Calibri"/>
                          <a:cs typeface="Times New Roman"/>
                        </a:rPr>
                        <a:t>V</a:t>
                      </a:r>
                      <a:endParaRPr lang="fr-CH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0362" marR="20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+mn-lt"/>
                          <a:ea typeface="Calibri"/>
                          <a:cs typeface="Times New Roman"/>
                        </a:rPr>
                        <a:t>Integrated process</a:t>
                      </a:r>
                      <a:endParaRPr lang="fr-CH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0362" marR="20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02.05.2025</a:t>
                      </a:r>
                      <a:endParaRPr lang="fr-CH" sz="12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0362" marR="20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9287422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+mn-lt"/>
                          <a:ea typeface="Calibri"/>
                          <a:cs typeface="Times New Roman"/>
                        </a:rPr>
                        <a:t>14</a:t>
                      </a:r>
                      <a:endParaRPr lang="fr-CH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0362" marR="20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+mn-lt"/>
                          <a:ea typeface="Calibri"/>
                          <a:cs typeface="Times New Roman"/>
                        </a:rPr>
                        <a:t>Extrusion – Principles</a:t>
                      </a:r>
                      <a:endParaRPr lang="fr-CH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0362" marR="20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+mn-lt"/>
                          <a:ea typeface="Calibri"/>
                          <a:cs typeface="Times New Roman"/>
                        </a:rPr>
                        <a:t>Process &amp; parameters, cold/hot, single/twin-screw, textures &amp; shapes</a:t>
                      </a:r>
                      <a:endParaRPr lang="fr-CH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0362" marR="20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CH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0362" marR="20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3669597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+mn-lt"/>
                          <a:ea typeface="Calibri"/>
                          <a:cs typeface="Times New Roman"/>
                        </a:rPr>
                        <a:t>15</a:t>
                      </a:r>
                      <a:endParaRPr lang="fr-CH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0362" marR="20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+mn-lt"/>
                          <a:ea typeface="Calibri"/>
                          <a:cs typeface="Times New Roman"/>
                        </a:rPr>
                        <a:t>Extrusion – Applications</a:t>
                      </a:r>
                      <a:endParaRPr lang="fr-CH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0362" marR="20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+mn-lt"/>
                          <a:ea typeface="Calibri"/>
                          <a:cs typeface="Times New Roman"/>
                        </a:rPr>
                        <a:t>Industrial setup (breakfast cereals, noodles, instant powder), </a:t>
                      </a:r>
                      <a:r>
                        <a:rPr lang="en-US" sz="1200" dirty="0" err="1">
                          <a:latin typeface="+mn-lt"/>
                          <a:ea typeface="Calibri"/>
                          <a:cs typeface="Times New Roman"/>
                        </a:rPr>
                        <a:t>phys</a:t>
                      </a:r>
                      <a:r>
                        <a:rPr lang="en-US" sz="1200" dirty="0">
                          <a:latin typeface="+mn-lt"/>
                          <a:ea typeface="Calibri"/>
                          <a:cs typeface="Times New Roman"/>
                        </a:rPr>
                        <a:t>-chem. changes: starch</a:t>
                      </a:r>
                      <a:endParaRPr lang="fr-CH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0362" marR="20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CH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0362" marR="20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47787093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CH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0362" marR="20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+mn-lt"/>
                          <a:ea typeface="Calibri"/>
                          <a:cs typeface="Times New Roman"/>
                        </a:rPr>
                        <a:t>Group work 5 - 8</a:t>
                      </a:r>
                    </a:p>
                  </a:txBody>
                  <a:tcPr marL="20362" marR="20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CN" sz="1200" kern="12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5. </a:t>
                      </a:r>
                      <a:r>
                        <a:rPr kumimoji="0" 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/>
                        </a:rPr>
                        <a:t>Meat analogs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/>
                        </a:rPr>
                        <a:t>6. Ice cream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/>
                        </a:rPr>
                        <a:t>7. </a:t>
                      </a:r>
                      <a:r>
                        <a:rPr kumimoji="0" lang="en-CN" sz="1200" kern="12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Plant-based beverages</a:t>
                      </a:r>
                      <a:endParaRPr kumimoji="0" lang="en-US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/>
                        </a:rPr>
                        <a:t>8. Foaming beverages</a:t>
                      </a:r>
                      <a:endParaRPr kumimoji="0" lang="en-CN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20362" marR="20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61768613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fr-CH" sz="1200" b="1" kern="12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VI</a:t>
                      </a:r>
                    </a:p>
                  </a:txBody>
                  <a:tcPr marL="20362" marR="20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+mn-lt"/>
                          <a:ea typeface="Calibri"/>
                          <a:cs typeface="Times New Roman"/>
                        </a:rPr>
                        <a:t>Disperse systems</a:t>
                      </a:r>
                      <a:endParaRPr lang="fr-CH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0362" marR="20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1" kern="12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0362" marR="20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N" dirty="0"/>
                        <a:t> </a:t>
                      </a:r>
                      <a:r>
                        <a:rPr kumimoji="0" lang="fr-CH" sz="1200" b="1" kern="1200" dirty="0">
                          <a:solidFill>
                            <a:schemeClr val="tx1"/>
                          </a:solidFill>
                          <a:latin typeface="+mn-lt"/>
                          <a:cs typeface="Times New Roman"/>
                        </a:rPr>
                        <a:t>16</a:t>
                      </a:r>
                      <a:r>
                        <a:rPr kumimoji="0" lang="en-CN" sz="1200" b="1" kern="1200" dirty="0">
                          <a:solidFill>
                            <a:schemeClr val="tx1"/>
                          </a:solidFill>
                          <a:latin typeface="+mn-lt"/>
                          <a:cs typeface="Times New Roman"/>
                        </a:rPr>
                        <a:t>.0</a:t>
                      </a:r>
                      <a:r>
                        <a:rPr kumimoji="0" lang="fr-CH" sz="1200" b="1" kern="1200" dirty="0">
                          <a:solidFill>
                            <a:schemeClr val="tx1"/>
                          </a:solidFill>
                          <a:latin typeface="+mn-lt"/>
                          <a:cs typeface="Times New Roman"/>
                        </a:rPr>
                        <a:t>5</a:t>
                      </a:r>
                      <a:r>
                        <a:rPr kumimoji="0" lang="en-CN" sz="1200" b="1" kern="1200" dirty="0">
                          <a:solidFill>
                            <a:schemeClr val="tx1"/>
                          </a:solidFill>
                          <a:latin typeface="+mn-lt"/>
                          <a:cs typeface="Times New Roman"/>
                        </a:rPr>
                        <a:t>.202</a:t>
                      </a:r>
                      <a:r>
                        <a:rPr kumimoji="0" lang="fr-CH" sz="1200" b="1" kern="1200" dirty="0">
                          <a:solidFill>
                            <a:schemeClr val="tx1"/>
                          </a:solidFill>
                          <a:latin typeface="+mn-lt"/>
                          <a:cs typeface="Times New Roman"/>
                        </a:rPr>
                        <a:t>5</a:t>
                      </a:r>
                      <a:endParaRPr kumimoji="0" lang="en-CN" sz="1200" b="1" kern="1200" dirty="0">
                        <a:solidFill>
                          <a:schemeClr val="tx1"/>
                        </a:solidFill>
                        <a:latin typeface="+mn-lt"/>
                        <a:cs typeface="Times New Roman"/>
                      </a:endParaRPr>
                    </a:p>
                  </a:txBody>
                  <a:tcPr marL="20362" marR="20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6222399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H" sz="1200" dirty="0">
                          <a:latin typeface="+mn-lt"/>
                          <a:ea typeface="Calibri"/>
                          <a:cs typeface="Times New Roman"/>
                        </a:rPr>
                        <a:t>16</a:t>
                      </a:r>
                    </a:p>
                  </a:txBody>
                  <a:tcPr marL="20362" marR="20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+mn-lt"/>
                          <a:ea typeface="Calibri"/>
                          <a:cs typeface="Times New Roman"/>
                        </a:rPr>
                        <a:t>Emulsions &amp; foams – Basics</a:t>
                      </a:r>
                      <a:endParaRPr lang="fr-CH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0362" marR="20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+mn-lt"/>
                          <a:ea typeface="Calibri"/>
                          <a:cs typeface="Times New Roman"/>
                        </a:rPr>
                        <a:t>Emulsion, foam, formation, stability, surface active compounds, …</a:t>
                      </a:r>
                      <a:endParaRPr lang="fr-CH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0362" marR="20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CH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0362" marR="20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635086962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H" sz="1200" dirty="0">
                          <a:latin typeface="+mn-lt"/>
                          <a:ea typeface="Calibri"/>
                          <a:cs typeface="Times New Roman"/>
                        </a:rPr>
                        <a:t>17</a:t>
                      </a:r>
                    </a:p>
                  </a:txBody>
                  <a:tcPr marL="20362" marR="20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+mn-lt"/>
                          <a:ea typeface="Calibri"/>
                          <a:cs typeface="Times New Roman"/>
                        </a:rPr>
                        <a:t>Specific applications</a:t>
                      </a:r>
                      <a:endParaRPr lang="fr-CH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0362" marR="20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H" sz="1200" dirty="0">
                          <a:latin typeface="+mn-lt"/>
                          <a:ea typeface="Calibri"/>
                          <a:cs typeface="Times New Roman"/>
                        </a:rPr>
                        <a:t>Milk, mayonnaise, margarine, </a:t>
                      </a:r>
                      <a:r>
                        <a:rPr lang="fr-CH" sz="1200" dirty="0" err="1">
                          <a:latin typeface="+mn-lt"/>
                          <a:ea typeface="Calibri"/>
                          <a:cs typeface="Times New Roman"/>
                        </a:rPr>
                        <a:t>cream</a:t>
                      </a:r>
                      <a:r>
                        <a:rPr lang="fr-CH" sz="1200" dirty="0">
                          <a:latin typeface="+mn-lt"/>
                          <a:ea typeface="Calibri"/>
                          <a:cs typeface="Times New Roman"/>
                        </a:rPr>
                        <a:t>,</a:t>
                      </a:r>
                      <a:r>
                        <a:rPr lang="fr-CH" sz="1200" baseline="0" dirty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fr-CH" sz="1200" dirty="0">
                          <a:latin typeface="+mn-lt"/>
                          <a:ea typeface="Calibri"/>
                          <a:cs typeface="Times New Roman"/>
                        </a:rPr>
                        <a:t>encapsulation, ice-cream, </a:t>
                      </a:r>
                      <a:r>
                        <a:rPr lang="en-US" sz="1200" dirty="0">
                          <a:latin typeface="+mn-lt"/>
                          <a:ea typeface="Calibri"/>
                          <a:cs typeface="Times New Roman"/>
                        </a:rPr>
                        <a:t>bread</a:t>
                      </a:r>
                      <a:r>
                        <a:rPr lang="fr-CH" sz="1200" dirty="0">
                          <a:latin typeface="+mn-lt"/>
                          <a:ea typeface="Calibri"/>
                          <a:cs typeface="Times New Roman"/>
                        </a:rPr>
                        <a:t>, …</a:t>
                      </a:r>
                    </a:p>
                  </a:txBody>
                  <a:tcPr marL="20362" marR="20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CH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0362" marR="20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564024126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H" sz="1200" dirty="0">
                          <a:latin typeface="+mn-lt"/>
                          <a:ea typeface="Calibri"/>
                          <a:cs typeface="Times New Roman"/>
                        </a:rPr>
                        <a:t>18</a:t>
                      </a:r>
                    </a:p>
                  </a:txBody>
                  <a:tcPr marL="20362" marR="20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+mn-lt"/>
                          <a:ea typeface="Calibri"/>
                          <a:cs typeface="Times New Roman"/>
                        </a:rPr>
                        <a:t>Chocolate technology</a:t>
                      </a:r>
                      <a:endParaRPr lang="fr-CH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0362" marR="20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+mn-lt"/>
                          <a:ea typeface="Calibri"/>
                          <a:cs typeface="Times New Roman"/>
                        </a:rPr>
                        <a:t>Pant → product, </a:t>
                      </a:r>
                      <a:r>
                        <a:rPr lang="en-US" sz="1200" dirty="0" err="1">
                          <a:latin typeface="+mn-lt"/>
                          <a:ea typeface="Calibri"/>
                          <a:cs typeface="Times New Roman"/>
                        </a:rPr>
                        <a:t>phys</a:t>
                      </a:r>
                      <a:r>
                        <a:rPr lang="en-US" sz="1200" dirty="0">
                          <a:latin typeface="+mn-lt"/>
                          <a:ea typeface="Calibri"/>
                          <a:cs typeface="Times New Roman"/>
                        </a:rPr>
                        <a:t>-chem. changes, roasting, alkalization, refining, </a:t>
                      </a:r>
                      <a:r>
                        <a:rPr lang="en-US" sz="1200" dirty="0" err="1">
                          <a:latin typeface="+mn-lt"/>
                          <a:ea typeface="Calibri"/>
                          <a:cs typeface="Times New Roman"/>
                        </a:rPr>
                        <a:t>conching</a:t>
                      </a:r>
                      <a:r>
                        <a:rPr lang="en-US" sz="1200" dirty="0">
                          <a:latin typeface="+mn-lt"/>
                          <a:ea typeface="Calibri"/>
                          <a:cs typeface="Times New Roman"/>
                        </a:rPr>
                        <a:t>, tempering</a:t>
                      </a:r>
                    </a:p>
                  </a:txBody>
                  <a:tcPr marL="20362" marR="20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0362" marR="20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08921967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CH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0362" marR="20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H" sz="1200" dirty="0">
                          <a:latin typeface="+mn-lt"/>
                          <a:ea typeface="Calibri"/>
                          <a:cs typeface="Times New Roman"/>
                        </a:rPr>
                        <a:t>Q&amp;A session</a:t>
                      </a:r>
                      <a:endParaRPr lang="en-US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0362" marR="20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1200" dirty="0">
                          <a:latin typeface="+mn-lt"/>
                          <a:ea typeface="Calibri"/>
                          <a:cs typeface="Times New Roman"/>
                        </a:rPr>
                        <a:t>Modules 1-18</a:t>
                      </a:r>
                    </a:p>
                  </a:txBody>
                  <a:tcPr marL="20362" marR="20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CH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0362" marR="20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373163163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H" sz="1200" b="1" dirty="0">
                          <a:latin typeface="+mn-lt"/>
                          <a:ea typeface="Calibri"/>
                          <a:cs typeface="Times New Roman"/>
                        </a:rPr>
                        <a:t>VII</a:t>
                      </a:r>
                    </a:p>
                  </a:txBody>
                  <a:tcPr marL="20362" marR="20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+mn-lt"/>
                          <a:ea typeface="Calibri"/>
                          <a:cs typeface="Times New Roman"/>
                        </a:rPr>
                        <a:t>Exercises</a:t>
                      </a:r>
                    </a:p>
                  </a:txBody>
                  <a:tcPr marL="20362" marR="20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+mn-lt"/>
                          <a:ea typeface="Calibri"/>
                          <a:cs typeface="Times New Roman"/>
                        </a:rPr>
                        <a:t>Individual Exam preparation</a:t>
                      </a:r>
                    </a:p>
                  </a:txBody>
                  <a:tcPr marL="20362" marR="20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N" dirty="0"/>
                        <a:t> </a:t>
                      </a:r>
                      <a:r>
                        <a:rPr kumimoji="0" lang="en-CN" sz="1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/>
                        </a:rPr>
                        <a:t>30.05.2025</a:t>
                      </a:r>
                    </a:p>
                  </a:txBody>
                  <a:tcPr marL="20362" marR="20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00203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396892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9E7086-A1D0-04D4-CA4A-17D159E2AA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N" sz="2800" dirty="0"/>
              <a:t>Group work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498155-7C78-A036-F00D-38B7AB7D13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C371A7-A8B0-4783-8ED4-EA3042D79870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0C941F9-D5A2-D99B-B714-74BFD7C732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927382"/>
              </p:ext>
            </p:extLst>
          </p:nvPr>
        </p:nvGraphicFramePr>
        <p:xfrm>
          <a:off x="1111732" y="1196752"/>
          <a:ext cx="7793037" cy="424407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95972">
                  <a:extLst>
                    <a:ext uri="{9D8B030D-6E8A-4147-A177-3AD203B41FA5}">
                      <a16:colId xmlns:a16="http://schemas.microsoft.com/office/drawing/2014/main" val="90115114"/>
                    </a:ext>
                  </a:extLst>
                </a:gridCol>
                <a:gridCol w="2448272">
                  <a:extLst>
                    <a:ext uri="{9D8B030D-6E8A-4147-A177-3AD203B41FA5}">
                      <a16:colId xmlns:a16="http://schemas.microsoft.com/office/drawing/2014/main" val="3857471364"/>
                    </a:ext>
                  </a:extLst>
                </a:gridCol>
                <a:gridCol w="4548793">
                  <a:extLst>
                    <a:ext uri="{9D8B030D-6E8A-4147-A177-3AD203B41FA5}">
                      <a16:colId xmlns:a16="http://schemas.microsoft.com/office/drawing/2014/main" val="855600637"/>
                    </a:ext>
                  </a:extLst>
                </a:gridCol>
              </a:tblGrid>
              <a:tr h="2449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Date</a:t>
                      </a:r>
                      <a:endParaRPr lang="en-CN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43" marR="5824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</a:rPr>
                        <a:t>Students (3 / subject)</a:t>
                      </a:r>
                      <a:endParaRPr lang="en-CN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43" marR="5824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Topics</a:t>
                      </a:r>
                      <a:endParaRPr lang="en-CN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43" marR="58243" marT="0" marB="0"/>
                </a:tc>
                <a:extLst>
                  <a:ext uri="{0D108BD9-81ED-4DB2-BD59-A6C34878D82A}">
                    <a16:rowId xmlns:a16="http://schemas.microsoft.com/office/drawing/2014/main" val="2306801896"/>
                  </a:ext>
                </a:extLst>
              </a:tr>
              <a:tr h="1540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CN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43" marR="5824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CN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43" marR="5824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CN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43" marR="58243" marT="0" marB="0"/>
                </a:tc>
                <a:extLst>
                  <a:ext uri="{0D108BD9-81ED-4DB2-BD59-A6C34878D82A}">
                    <a16:rowId xmlns:a16="http://schemas.microsoft.com/office/drawing/2014/main" val="2049895293"/>
                  </a:ext>
                </a:extLst>
              </a:tr>
              <a:tr h="4256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</a:rPr>
                        <a:t>28.03.</a:t>
                      </a:r>
                      <a:endParaRPr lang="en-CN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43" marR="5824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CN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43" marR="58243" marT="0" marB="0"/>
                </a:tc>
                <a:tc>
                  <a:txBody>
                    <a:bodyPr/>
                    <a:lstStyle/>
                    <a:p>
                      <a:r>
                        <a:rPr kumimoji="0"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 </a:t>
                      </a:r>
                      <a:r>
                        <a:rPr kumimoji="0" lang="en-US" sz="1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Babyfood</a:t>
                      </a:r>
                      <a:r>
                        <a:rPr kumimoji="0"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  <a:endParaRPr kumimoji="0" lang="en-CN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Process, production, drying, composition, nutritional value</a:t>
                      </a:r>
                      <a:r>
                        <a:rPr kumimoji="0" lang="en-CN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8243" marR="58243" marT="0" marB="0"/>
                </a:tc>
                <a:extLst>
                  <a:ext uri="{0D108BD9-81ED-4DB2-BD59-A6C34878D82A}">
                    <a16:rowId xmlns:a16="http://schemas.microsoft.com/office/drawing/2014/main" val="3749831828"/>
                  </a:ext>
                </a:extLst>
              </a:tr>
              <a:tr h="4256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</a:rPr>
                        <a:t>28.03.</a:t>
                      </a:r>
                      <a:endParaRPr lang="en-CN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43" marR="5824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CN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43" marR="5824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2. </a:t>
                      </a:r>
                      <a:r>
                        <a:rPr lang="en-US" sz="1200" dirty="0" err="1">
                          <a:effectLst/>
                        </a:rPr>
                        <a:t>Ovomaltine</a:t>
                      </a:r>
                      <a:r>
                        <a:rPr lang="en-US" sz="1200" dirty="0">
                          <a:effectLst/>
                        </a:rPr>
                        <a:t>: </a:t>
                      </a:r>
                      <a:endParaRPr lang="en-CN" sz="12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Process, production, drying, composition, nutrition, chemical reactions</a:t>
                      </a:r>
                      <a:endParaRPr lang="en-CN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43" marR="58243" marT="0" marB="0"/>
                </a:tc>
                <a:extLst>
                  <a:ext uri="{0D108BD9-81ED-4DB2-BD59-A6C34878D82A}">
                    <a16:rowId xmlns:a16="http://schemas.microsoft.com/office/drawing/2014/main" val="288577751"/>
                  </a:ext>
                </a:extLst>
              </a:tr>
              <a:tr h="1540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CN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43" marR="5824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CN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43" marR="5824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CN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43" marR="58243" marT="0" marB="0"/>
                </a:tc>
                <a:extLst>
                  <a:ext uri="{0D108BD9-81ED-4DB2-BD59-A6C34878D82A}">
                    <a16:rowId xmlns:a16="http://schemas.microsoft.com/office/drawing/2014/main" val="3744020927"/>
                  </a:ext>
                </a:extLst>
              </a:tr>
              <a:tr h="4256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</a:rPr>
                        <a:t>04.04.</a:t>
                      </a:r>
                      <a:endParaRPr lang="en-CN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43" marR="5824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kumimoji="0" lang="en-CN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8243" marR="58243" marT="0" marB="0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effectLst/>
                        </a:rPr>
                        <a:t>3. </a:t>
                      </a:r>
                      <a:r>
                        <a:rPr kumimoji="0"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Non-alcoholic beverages:</a:t>
                      </a:r>
                      <a:endParaRPr kumimoji="0" lang="en-CN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Processes for ethanol removal, applications (wine, beer), health benefits</a:t>
                      </a:r>
                      <a:r>
                        <a:rPr kumimoji="0" lang="en-CN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8243" marR="58243" marT="0" marB="0"/>
                </a:tc>
                <a:extLst>
                  <a:ext uri="{0D108BD9-81ED-4DB2-BD59-A6C34878D82A}">
                    <a16:rowId xmlns:a16="http://schemas.microsoft.com/office/drawing/2014/main" val="2831805820"/>
                  </a:ext>
                </a:extLst>
              </a:tr>
              <a:tr h="4256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</a:rPr>
                        <a:t>04.04.</a:t>
                      </a:r>
                      <a:endParaRPr lang="en-CN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43" marR="5824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CN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43" marR="5824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N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 </a:t>
                      </a:r>
                      <a:r>
                        <a:rPr lang="en-US" sz="1200" dirty="0">
                          <a:effectLst/>
                        </a:rPr>
                        <a:t>. Roasting &amp; Frying</a:t>
                      </a:r>
                      <a:endParaRPr lang="en-CN" sz="12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Processes, parameter, application examples (meat, spices)</a:t>
                      </a:r>
                      <a:endParaRPr lang="en-CN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43" marR="58243" marT="0" marB="0"/>
                </a:tc>
                <a:extLst>
                  <a:ext uri="{0D108BD9-81ED-4DB2-BD59-A6C34878D82A}">
                    <a16:rowId xmlns:a16="http://schemas.microsoft.com/office/drawing/2014/main" val="829879210"/>
                  </a:ext>
                </a:extLst>
              </a:tr>
              <a:tr h="1540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CN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43" marR="5824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CN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43" marR="5824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CN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43" marR="58243" marT="0" marB="0"/>
                </a:tc>
                <a:extLst>
                  <a:ext uri="{0D108BD9-81ED-4DB2-BD59-A6C34878D82A}">
                    <a16:rowId xmlns:a16="http://schemas.microsoft.com/office/drawing/2014/main" val="3314449489"/>
                  </a:ext>
                </a:extLst>
              </a:tr>
              <a:tr h="4256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</a:rPr>
                        <a:t>02.05.</a:t>
                      </a:r>
                      <a:endParaRPr lang="en-CN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43" marR="58243" marT="0" marB="0"/>
                </a:tc>
                <a:tc>
                  <a:txBody>
                    <a:bodyPr/>
                    <a:lstStyle/>
                    <a:p>
                      <a:endParaRPr kumimoji="0" lang="en-CN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8243" marR="58243" marT="0" marB="0"/>
                </a:tc>
                <a:tc>
                  <a:txBody>
                    <a:bodyPr/>
                    <a:lstStyle/>
                    <a:p>
                      <a:r>
                        <a:rPr kumimoji="0"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 Meat analogs: </a:t>
                      </a:r>
                      <a:endParaRPr kumimoji="0" lang="en-CN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Wet extrusion, plant-based, cultured, scientific concept, technology</a:t>
                      </a:r>
                      <a:r>
                        <a:rPr kumimoji="0" lang="en-CN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8243" marR="58243" marT="0" marB="0"/>
                </a:tc>
                <a:extLst>
                  <a:ext uri="{0D108BD9-81ED-4DB2-BD59-A6C34878D82A}">
                    <a16:rowId xmlns:a16="http://schemas.microsoft.com/office/drawing/2014/main" val="3223611689"/>
                  </a:ext>
                </a:extLst>
              </a:tr>
              <a:tr h="4256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</a:rPr>
                        <a:t>02.05.</a:t>
                      </a:r>
                      <a:endParaRPr lang="en-CN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43" marR="5824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kumimoji="0" lang="en-CN" sz="12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43" marR="58243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CN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 Ice cream</a:t>
                      </a:r>
                    </a:p>
                    <a:p>
                      <a:r>
                        <a:rPr kumimoji="0"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Cold extrusion, </a:t>
                      </a:r>
                      <a:r>
                        <a:rPr kumimoji="0" lang="en-CN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technology, structre</a:t>
                      </a:r>
                      <a:r>
                        <a:rPr kumimoji="0" lang="en-CN" sz="12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dispersed system</a:t>
                      </a:r>
                      <a:endParaRPr kumimoji="0" lang="en-CN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8243" marR="58243" marT="0" marB="0"/>
                </a:tc>
                <a:extLst>
                  <a:ext uri="{0D108BD9-81ED-4DB2-BD59-A6C34878D82A}">
                    <a16:rowId xmlns:a16="http://schemas.microsoft.com/office/drawing/2014/main" val="2846619894"/>
                  </a:ext>
                </a:extLst>
              </a:tr>
              <a:tr h="4256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CN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02.05.</a:t>
                      </a:r>
                    </a:p>
                  </a:txBody>
                  <a:tcPr marL="58243" marR="5824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kumimoji="0" lang="en-CN" sz="12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43" marR="5824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7. Plant-based beverages: </a:t>
                      </a:r>
                      <a:endParaRPr lang="en-CN" sz="12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Types, raw materials, processing, nutritional value, challenges, trends</a:t>
                      </a:r>
                      <a:endParaRPr lang="en-CN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43" marR="58243" marT="0" marB="0"/>
                </a:tc>
                <a:extLst>
                  <a:ext uri="{0D108BD9-81ED-4DB2-BD59-A6C34878D82A}">
                    <a16:rowId xmlns:a16="http://schemas.microsoft.com/office/drawing/2014/main" val="2365362535"/>
                  </a:ext>
                </a:extLst>
              </a:tr>
              <a:tr h="4256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CN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02.05.</a:t>
                      </a:r>
                    </a:p>
                  </a:txBody>
                  <a:tcPr marL="58243" marR="5824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kumimoji="0" lang="en-CN" sz="12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43" marR="58243" marT="0" marB="0"/>
                </a:tc>
                <a:tc>
                  <a:txBody>
                    <a:bodyPr/>
                    <a:lstStyle/>
                    <a:p>
                      <a:r>
                        <a:rPr kumimoji="0" lang="en-CN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8. </a:t>
                      </a:r>
                      <a:r>
                        <a:rPr kumimoji="0"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Foaming beverages:</a:t>
                      </a:r>
                      <a:endParaRPr kumimoji="0" lang="en-CN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Process, production, examples (Champagne, soft drinks), stabilization</a:t>
                      </a:r>
                      <a:endParaRPr kumimoji="0" lang="en-CN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8243" marR="58243" marT="0" marB="0"/>
                </a:tc>
                <a:extLst>
                  <a:ext uri="{0D108BD9-81ED-4DB2-BD59-A6C34878D82A}">
                    <a16:rowId xmlns:a16="http://schemas.microsoft.com/office/drawing/2014/main" val="802736612"/>
                  </a:ext>
                </a:extLst>
              </a:tr>
            </a:tbl>
          </a:graphicData>
        </a:graphic>
      </p:graphicFrame>
      <p:sp>
        <p:nvSpPr>
          <p:cNvPr id="6" name="Footer Placeholder 8">
            <a:extLst>
              <a:ext uri="{FF2B5EF4-FFF2-40B4-BE49-F238E27FC236}">
                <a16:creationId xmlns:a16="http://schemas.microsoft.com/office/drawing/2014/main" id="{5865D728-09EF-AAA7-187F-EEF005A61B55}"/>
              </a:ext>
            </a:extLst>
          </p:cNvPr>
          <p:cNvSpPr txBox="1">
            <a:spLocks/>
          </p:cNvSpPr>
          <p:nvPr/>
        </p:nvSpPr>
        <p:spPr>
          <a:xfrm>
            <a:off x="3908648" y="6525344"/>
            <a:ext cx="2895600" cy="328464"/>
          </a:xfrm>
          <a:prstGeom prst="rect">
            <a:avLst/>
          </a:prstGeom>
        </p:spPr>
        <p:txBody>
          <a:bodyPr anchor="ctr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Module 0 - Introduction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702A7DB-1E65-896D-7CC5-7A70CDDC4106}"/>
              </a:ext>
            </a:extLst>
          </p:cNvPr>
          <p:cNvSpPr txBox="1"/>
          <p:nvPr/>
        </p:nvSpPr>
        <p:spPr>
          <a:xfrm>
            <a:off x="1134063" y="5589240"/>
            <a:ext cx="7753507" cy="6837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Always consider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Processing, chemistry, composition, benefits, issues, challenges, trends, few examples </a:t>
            </a:r>
            <a:endParaRPr lang="en-CN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Recommendation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15 min presentation, 5-10 min discussion, exchange prior to presentation</a:t>
            </a:r>
            <a:r>
              <a:rPr lang="en-CN" sz="1400" dirty="0">
                <a:effectLst/>
              </a:rPr>
              <a:t> </a:t>
            </a:r>
            <a:endParaRPr lang="en-CN" sz="1400" dirty="0"/>
          </a:p>
        </p:txBody>
      </p:sp>
    </p:spTree>
    <p:extLst>
      <p:ext uri="{BB962C8B-B14F-4D97-AF65-F5344CB8AC3E}">
        <p14:creationId xmlns:p14="http://schemas.microsoft.com/office/powerpoint/2010/main" val="289590244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CF74236-D5FA-4C39-81A7-6C14F717A6D8}" type="slidenum">
              <a:rPr lang="en-GB"/>
              <a:pPr/>
              <a:t>6</a:t>
            </a:fld>
            <a:endParaRPr lang="en-GB"/>
          </a:p>
        </p:txBody>
      </p:sp>
      <p:sp>
        <p:nvSpPr>
          <p:cNvPr id="614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de-DE" sz="2800"/>
              <a:t>Overall objectives of the course</a:t>
            </a:r>
          </a:p>
        </p:txBody>
      </p:sp>
      <p:sp>
        <p:nvSpPr>
          <p:cNvPr id="61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7624" y="1447800"/>
            <a:ext cx="7498080" cy="4800600"/>
          </a:xfrm>
        </p:spPr>
        <p:txBody>
          <a:bodyPr>
            <a:normAutofit/>
          </a:bodyPr>
          <a:lstStyle/>
          <a:p>
            <a:pPr marL="363538" indent="-363538" eaLnBrk="1" hangingPunct="1">
              <a:lnSpc>
                <a:spcPct val="90000"/>
              </a:lnSpc>
            </a:pPr>
            <a:r>
              <a:rPr lang="de-CH" sz="2000"/>
              <a:t>Achieve chemical understanding of changes during food processing and storage </a:t>
            </a:r>
          </a:p>
          <a:p>
            <a:pPr marL="363538" indent="-363538">
              <a:lnSpc>
                <a:spcPct val="90000"/>
              </a:lnSpc>
            </a:pPr>
            <a:r>
              <a:rPr lang="de-CH" sz="2000"/>
              <a:t>Focus on major food processes ensuring food quality and safety</a:t>
            </a:r>
          </a:p>
          <a:p>
            <a:pPr marL="363538" indent="-363538" eaLnBrk="1" hangingPunct="1">
              <a:lnSpc>
                <a:spcPct val="90000"/>
              </a:lnSpc>
              <a:buFont typeface="Wingdings" pitchFamily="2" charset="2"/>
              <a:buNone/>
            </a:pPr>
            <a:endParaRPr lang="de-CH" sz="2000"/>
          </a:p>
          <a:p>
            <a:pPr marL="363538" indent="-363538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de-CH" altLang="zh-CN" sz="2000">
                <a:ea typeface="SimSun" pitchFamily="2" charset="-122"/>
              </a:rPr>
              <a:t>It is about</a:t>
            </a:r>
          </a:p>
          <a:p>
            <a:pPr marL="363538" indent="-363538">
              <a:lnSpc>
                <a:spcPct val="90000"/>
              </a:lnSpc>
            </a:pPr>
            <a:r>
              <a:rPr lang="de-CH" altLang="zh-CN" sz="2000">
                <a:ea typeface="SimSun" pitchFamily="2" charset="-122"/>
              </a:rPr>
              <a:t>Food science &amp; technology</a:t>
            </a:r>
          </a:p>
          <a:p>
            <a:pPr marL="363538" indent="-363538">
              <a:lnSpc>
                <a:spcPct val="90000"/>
              </a:lnSpc>
            </a:pPr>
            <a:r>
              <a:rPr lang="de-CH" altLang="zh-CN" sz="2000">
                <a:ea typeface="SimSun" pitchFamily="2" charset="-122"/>
              </a:rPr>
              <a:t>Applied food chemistry</a:t>
            </a:r>
          </a:p>
          <a:p>
            <a:pPr marL="363538" indent="-363538">
              <a:lnSpc>
                <a:spcPct val="90000"/>
              </a:lnSpc>
            </a:pPr>
            <a:r>
              <a:rPr lang="de-CH" altLang="zh-CN" sz="2000">
                <a:ea typeface="SimSun" pitchFamily="2" charset="-122"/>
              </a:rPr>
              <a:t>Physico-chemical characterisation of food</a:t>
            </a:r>
          </a:p>
          <a:p>
            <a:pPr marL="363538" indent="-363538" eaLnBrk="1" hangingPunct="1">
              <a:lnSpc>
                <a:spcPct val="90000"/>
              </a:lnSpc>
              <a:buFont typeface="Wingdings" pitchFamily="2" charset="2"/>
              <a:buNone/>
            </a:pPr>
            <a:endParaRPr lang="de-CH" sz="2000">
              <a:ea typeface="SimSun" pitchFamily="2" charset="-122"/>
            </a:endParaRPr>
          </a:p>
          <a:p>
            <a:pPr marL="363538" indent="-363538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de-CH" sz="2000">
                <a:ea typeface="SimSun" pitchFamily="2" charset="-122"/>
              </a:rPr>
              <a:t>It is </a:t>
            </a:r>
            <a:r>
              <a:rPr lang="de-CH" sz="2000" u="sng">
                <a:ea typeface="SimSun" pitchFamily="2" charset="-122"/>
              </a:rPr>
              <a:t>not</a:t>
            </a:r>
            <a:r>
              <a:rPr lang="de-CH" sz="2000">
                <a:ea typeface="SimSun" pitchFamily="2" charset="-122"/>
              </a:rPr>
              <a:t> about</a:t>
            </a:r>
          </a:p>
          <a:p>
            <a:pPr marL="363538" indent="-363538">
              <a:lnSpc>
                <a:spcPct val="90000"/>
              </a:lnSpc>
            </a:pPr>
            <a:r>
              <a:rPr lang="de-CH" sz="2000">
                <a:ea typeface="SimSun" pitchFamily="2" charset="-122"/>
              </a:rPr>
              <a:t>Process engineering</a:t>
            </a:r>
          </a:p>
          <a:p>
            <a:pPr marL="363538" indent="-363538">
              <a:lnSpc>
                <a:spcPct val="90000"/>
              </a:lnSpc>
            </a:pPr>
            <a:r>
              <a:rPr lang="de-DE" sz="2000"/>
              <a:t>Biotechnology</a:t>
            </a:r>
          </a:p>
        </p:txBody>
      </p:sp>
      <p:sp>
        <p:nvSpPr>
          <p:cNvPr id="7" name="Footer Placeholder 8"/>
          <p:cNvSpPr txBox="1">
            <a:spLocks/>
          </p:cNvSpPr>
          <p:nvPr/>
        </p:nvSpPr>
        <p:spPr>
          <a:xfrm>
            <a:off x="3908648" y="6525344"/>
            <a:ext cx="2895600" cy="328464"/>
          </a:xfrm>
          <a:prstGeom prst="rect">
            <a:avLst/>
          </a:prstGeom>
        </p:spPr>
        <p:txBody>
          <a:bodyPr anchor="ctr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Module 0 - Introduction</a:t>
            </a:r>
          </a:p>
        </p:txBody>
      </p:sp>
    </p:spTree>
    <p:extLst>
      <p:ext uri="{BB962C8B-B14F-4D97-AF65-F5344CB8AC3E}">
        <p14:creationId xmlns:p14="http://schemas.microsoft.com/office/powerpoint/2010/main" val="1845811040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3046040" y="2322984"/>
            <a:ext cx="3748088" cy="823913"/>
          </a:xfrm>
          <a:prstGeom prst="rect">
            <a:avLst/>
          </a:prstGeom>
          <a:solidFill>
            <a:srgbClr val="FFFFFF"/>
          </a:solidFill>
          <a:ln w="57150" cmpd="thickThin">
            <a:solidFill>
              <a:srgbClr val="339966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sz="4000" b="1">
                <a:solidFill>
                  <a:srgbClr val="000099"/>
                </a:solidFill>
              </a:rPr>
              <a:t>Food Science</a:t>
            </a:r>
            <a:endParaRPr lang="en-US" sz="4000"/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4027512" y="1484784"/>
            <a:ext cx="1642864" cy="4572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n-US" b="1">
                <a:solidFill>
                  <a:srgbClr val="FF0000"/>
                </a:solidFill>
              </a:rPr>
              <a:t>Microbiology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4112840" y="3542184"/>
            <a:ext cx="1555750" cy="4572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b="1">
                <a:solidFill>
                  <a:srgbClr val="FF0000"/>
                </a:solidFill>
              </a:rPr>
              <a:t>Engineering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1307728" y="1957859"/>
            <a:ext cx="1371600" cy="4572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b="1">
                <a:solidFill>
                  <a:srgbClr val="FF0000"/>
                </a:solidFill>
              </a:rPr>
              <a:t>Biology</a:t>
            </a:r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1307728" y="3419947"/>
            <a:ext cx="1371600" cy="4572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b="1">
                <a:solidFill>
                  <a:srgbClr val="FF0000"/>
                </a:solidFill>
              </a:rPr>
              <a:t>Physics</a:t>
            </a:r>
          </a:p>
        </p:txBody>
      </p:sp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7160840" y="2048347"/>
            <a:ext cx="1371600" cy="4572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b="1">
                <a:solidFill>
                  <a:srgbClr val="FF0000"/>
                </a:solidFill>
              </a:rPr>
              <a:t>Chemistry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13321" name="Text Box 9"/>
          <p:cNvSpPr txBox="1">
            <a:spLocks noChangeArrowheads="1"/>
          </p:cNvSpPr>
          <p:nvPr/>
        </p:nvSpPr>
        <p:spPr bwMode="auto">
          <a:xfrm>
            <a:off x="7068765" y="3512022"/>
            <a:ext cx="1371600" cy="4572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b="1">
                <a:solidFill>
                  <a:srgbClr val="FF0000"/>
                </a:solidFill>
              </a:rPr>
              <a:t>Nutrition</a:t>
            </a:r>
          </a:p>
        </p:txBody>
      </p:sp>
      <p:sp>
        <p:nvSpPr>
          <p:cNvPr id="13322" name="Line 10"/>
          <p:cNvSpPr>
            <a:spLocks noChangeShapeType="1"/>
          </p:cNvSpPr>
          <p:nvPr/>
        </p:nvSpPr>
        <p:spPr bwMode="auto">
          <a:xfrm flipV="1">
            <a:off x="2679328" y="3146897"/>
            <a:ext cx="366712" cy="27305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323" name="Line 11"/>
          <p:cNvSpPr>
            <a:spLocks noChangeShapeType="1"/>
          </p:cNvSpPr>
          <p:nvPr/>
        </p:nvSpPr>
        <p:spPr bwMode="auto">
          <a:xfrm>
            <a:off x="2679328" y="2415059"/>
            <a:ext cx="366712" cy="274638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324" name="Line 12"/>
          <p:cNvSpPr>
            <a:spLocks noChangeShapeType="1"/>
          </p:cNvSpPr>
          <p:nvPr/>
        </p:nvSpPr>
        <p:spPr bwMode="auto">
          <a:xfrm>
            <a:off x="4874840" y="1957859"/>
            <a:ext cx="0" cy="365125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325" name="Line 13"/>
          <p:cNvSpPr>
            <a:spLocks noChangeShapeType="1"/>
          </p:cNvSpPr>
          <p:nvPr/>
        </p:nvSpPr>
        <p:spPr bwMode="auto">
          <a:xfrm flipV="1">
            <a:off x="4874840" y="3146897"/>
            <a:ext cx="0" cy="365125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326" name="Line 14"/>
          <p:cNvSpPr>
            <a:spLocks noChangeShapeType="1"/>
          </p:cNvSpPr>
          <p:nvPr/>
        </p:nvSpPr>
        <p:spPr bwMode="auto">
          <a:xfrm flipH="1" flipV="1">
            <a:off x="6794128" y="3146897"/>
            <a:ext cx="274637" cy="365125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327" name="Line 15"/>
          <p:cNvSpPr>
            <a:spLocks noChangeShapeType="1"/>
          </p:cNvSpPr>
          <p:nvPr/>
        </p:nvSpPr>
        <p:spPr bwMode="auto">
          <a:xfrm flipH="1">
            <a:off x="6794128" y="2505547"/>
            <a:ext cx="366712" cy="18415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24097-682E-4941-871A-80EA7DEA1FCD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18" name="Footer Placeholder 8"/>
          <p:cNvSpPr txBox="1">
            <a:spLocks/>
          </p:cNvSpPr>
          <p:nvPr/>
        </p:nvSpPr>
        <p:spPr>
          <a:xfrm>
            <a:off x="3908648" y="6525344"/>
            <a:ext cx="2895600" cy="328464"/>
          </a:xfrm>
          <a:prstGeom prst="rect">
            <a:avLst/>
          </a:prstGeom>
        </p:spPr>
        <p:txBody>
          <a:bodyPr anchor="ctr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Module 0 - Introduction</a:t>
            </a:r>
          </a:p>
        </p:txBody>
      </p:sp>
      <p:sp>
        <p:nvSpPr>
          <p:cNvPr id="19" name="Rectangle 2"/>
          <p:cNvSpPr txBox="1">
            <a:spLocks noChangeArrowheads="1"/>
          </p:cNvSpPr>
          <p:nvPr/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0" i="0" u="none" strike="noStrike" kern="1200" cap="none" spc="0" normalizeH="0" baseline="0" noProof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Food science: An interdisciplinary area</a:t>
            </a:r>
          </a:p>
        </p:txBody>
      </p:sp>
      <p:sp>
        <p:nvSpPr>
          <p:cNvPr id="21" name="Text Box 3"/>
          <p:cNvSpPr txBox="1">
            <a:spLocks noChangeArrowheads="1"/>
          </p:cNvSpPr>
          <p:nvPr/>
        </p:nvSpPr>
        <p:spPr bwMode="auto">
          <a:xfrm>
            <a:off x="1259632" y="4293096"/>
            <a:ext cx="7427168" cy="209288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i="1"/>
              <a:t>Food science is the discipline in which biology, chemistry, physical sciences and engineering are used to study:</a:t>
            </a:r>
          </a:p>
          <a:p>
            <a:pPr eaLnBrk="0" hangingPunct="0">
              <a:spcBef>
                <a:spcPct val="50000"/>
              </a:spcBef>
            </a:pPr>
            <a:r>
              <a:rPr lang="en-US" sz="2000" i="1"/>
              <a:t>- The nature of foods</a:t>
            </a:r>
          </a:p>
          <a:p>
            <a:pPr eaLnBrk="0" hangingPunct="0">
              <a:spcBef>
                <a:spcPct val="50000"/>
              </a:spcBef>
            </a:pPr>
            <a:r>
              <a:rPr lang="en-US" sz="2000" i="1"/>
              <a:t>- The causes of their deterioration</a:t>
            </a:r>
          </a:p>
          <a:p>
            <a:pPr eaLnBrk="0" hangingPunct="0">
              <a:spcBef>
                <a:spcPct val="50000"/>
              </a:spcBef>
            </a:pPr>
            <a:r>
              <a:rPr lang="en-US" sz="2000" i="1"/>
              <a:t>- The principles underlying food processing </a:t>
            </a:r>
            <a:r>
              <a:rPr lang="en-US" sz="2000" i="1">
                <a:latin typeface="Arial"/>
                <a:cs typeface="Arial"/>
              </a:rPr>
              <a:t>→ </a:t>
            </a:r>
            <a:r>
              <a:rPr lang="en-US" sz="2000" i="1"/>
              <a:t>Technology</a:t>
            </a: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24089577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500" name="Rectangle 4" descr="Parchment"/>
          <p:cNvSpPr>
            <a:spLocks noChangeArrowheads="1"/>
          </p:cNvSpPr>
          <p:nvPr/>
        </p:nvSpPr>
        <p:spPr bwMode="gray">
          <a:xfrm>
            <a:off x="3794323" y="3004186"/>
            <a:ext cx="2178050" cy="3134196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solidFill>
              <a:schemeClr val="hlink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none" lIns="93296" tIns="46648" rIns="93296" bIns="46648" anchor="ctr"/>
          <a:lstStyle/>
          <a:p>
            <a:pPr algn="ctr" defTabSz="933450" eaLnBrk="1" hangingPunct="1">
              <a:lnSpc>
                <a:spcPct val="90000"/>
              </a:lnSpc>
              <a:buSzPct val="120000"/>
            </a:pPr>
            <a:endParaRPr lang="fr-FR" sz="6100">
              <a:solidFill>
                <a:schemeClr val="tx2"/>
              </a:solidFill>
            </a:endParaRPr>
          </a:p>
        </p:txBody>
      </p:sp>
      <p:sp>
        <p:nvSpPr>
          <p:cNvPr id="618501" name="Rectangle 5" descr="Parchment"/>
          <p:cNvSpPr>
            <a:spLocks noChangeArrowheads="1"/>
          </p:cNvSpPr>
          <p:nvPr/>
        </p:nvSpPr>
        <p:spPr bwMode="gray">
          <a:xfrm>
            <a:off x="6415856" y="3016886"/>
            <a:ext cx="2176462" cy="3122054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solidFill>
              <a:schemeClr val="hlink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none" lIns="93296" tIns="46648" rIns="93296" bIns="46648" anchor="ctr"/>
          <a:lstStyle/>
          <a:p>
            <a:pPr algn="ctr" defTabSz="933450" eaLnBrk="1" hangingPunct="1">
              <a:lnSpc>
                <a:spcPct val="90000"/>
              </a:lnSpc>
              <a:buSzPct val="120000"/>
            </a:pPr>
            <a:endParaRPr lang="fr-FR" sz="6100">
              <a:solidFill>
                <a:schemeClr val="tx2"/>
              </a:solidFill>
            </a:endParaRPr>
          </a:p>
        </p:txBody>
      </p:sp>
      <p:sp>
        <p:nvSpPr>
          <p:cNvPr id="618502" name="Rectangle 6" descr="Parchment"/>
          <p:cNvSpPr>
            <a:spLocks noChangeArrowheads="1"/>
          </p:cNvSpPr>
          <p:nvPr/>
        </p:nvSpPr>
        <p:spPr bwMode="gray">
          <a:xfrm>
            <a:off x="1390277" y="3009897"/>
            <a:ext cx="2008188" cy="3142133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solidFill>
              <a:schemeClr val="hlink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none" lIns="93296" tIns="46648" rIns="93296" bIns="46648" anchor="ctr"/>
          <a:lstStyle/>
          <a:p>
            <a:pPr algn="ctr" defTabSz="933450" eaLnBrk="1" hangingPunct="1">
              <a:lnSpc>
                <a:spcPct val="90000"/>
              </a:lnSpc>
              <a:buSzPct val="120000"/>
            </a:pPr>
            <a:endParaRPr lang="fr-FR" sz="6100">
              <a:solidFill>
                <a:schemeClr val="tx2"/>
              </a:solidFill>
            </a:endParaRPr>
          </a:p>
        </p:txBody>
      </p:sp>
      <p:pic>
        <p:nvPicPr>
          <p:cNvPr id="618503" name="Picture 2" descr="npo000037"/>
          <p:cNvPicPr>
            <a:picLocks noChangeAspect="1" noChangeArrowheads="1"/>
          </p:cNvPicPr>
          <p:nvPr/>
        </p:nvPicPr>
        <p:blipFill>
          <a:blip r:embed="rId4" cstate="print"/>
          <a:srcRect l="5646" b="16470"/>
          <a:stretch>
            <a:fillRect/>
          </a:stretch>
        </p:blipFill>
        <p:spPr bwMode="auto">
          <a:xfrm>
            <a:off x="6707262" y="1335724"/>
            <a:ext cx="1320800" cy="1604962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ffectLst/>
        </p:spPr>
      </p:pic>
      <p:pic>
        <p:nvPicPr>
          <p:cNvPr id="618504" name="Picture 3" descr="npo00003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8185" y="1348424"/>
            <a:ext cx="1346200" cy="1581150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ffectLst/>
        </p:spPr>
      </p:pic>
      <p:sp>
        <p:nvSpPr>
          <p:cNvPr id="618506" name="Text Box 10"/>
          <p:cNvSpPr txBox="1">
            <a:spLocks noChangeArrowheads="1"/>
          </p:cNvSpPr>
          <p:nvPr/>
        </p:nvSpPr>
        <p:spPr bwMode="auto">
          <a:xfrm>
            <a:off x="6480943" y="3066099"/>
            <a:ext cx="2195513" cy="289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0" tIns="45716" rIns="91430" bIns="45716">
            <a:spAutoFit/>
          </a:bodyPr>
          <a:lstStyle/>
          <a:p>
            <a:pPr defTabSz="912813">
              <a:lnSpc>
                <a:spcPct val="90000"/>
              </a:lnSpc>
            </a:pPr>
            <a:r>
              <a:rPr lang="en-US" sz="1200">
                <a:solidFill>
                  <a:srgbClr val="037B03"/>
                </a:solidFill>
              </a:rPr>
              <a:t> Well-being Matters</a:t>
            </a:r>
            <a:br>
              <a:rPr lang="en-US" sz="1200">
                <a:solidFill>
                  <a:srgbClr val="037B03"/>
                </a:solidFill>
              </a:rPr>
            </a:br>
            <a:endParaRPr lang="en-US" sz="1200">
              <a:solidFill>
                <a:srgbClr val="037B03"/>
              </a:solidFill>
            </a:endParaRPr>
          </a:p>
          <a:p>
            <a:pPr defTabSz="912813">
              <a:lnSpc>
                <a:spcPct val="90000"/>
              </a:lnSpc>
            </a:pPr>
            <a:r>
              <a:rPr lang="en-US" sz="1200">
                <a:solidFill>
                  <a:srgbClr val="037B03"/>
                </a:solidFill>
              </a:rPr>
              <a:t>        Achieve better   </a:t>
            </a:r>
          </a:p>
          <a:p>
            <a:pPr defTabSz="912813">
              <a:lnSpc>
                <a:spcPct val="90000"/>
              </a:lnSpc>
            </a:pPr>
            <a:r>
              <a:rPr lang="en-US" sz="1200">
                <a:solidFill>
                  <a:srgbClr val="037B03"/>
                </a:solidFill>
              </a:rPr>
              <a:t>        performance</a:t>
            </a:r>
          </a:p>
          <a:p>
            <a:pPr defTabSz="912813">
              <a:lnSpc>
                <a:spcPct val="90000"/>
              </a:lnSpc>
            </a:pPr>
            <a:endParaRPr lang="en-US" sz="1200">
              <a:solidFill>
                <a:srgbClr val="037B03"/>
              </a:solidFill>
            </a:endParaRPr>
          </a:p>
          <a:p>
            <a:pPr defTabSz="912813">
              <a:lnSpc>
                <a:spcPct val="90000"/>
              </a:lnSpc>
            </a:pPr>
            <a:r>
              <a:rPr lang="en-US" sz="1200">
                <a:solidFill>
                  <a:srgbClr val="037B03"/>
                </a:solidFill>
              </a:rPr>
              <a:t>To look good</a:t>
            </a:r>
          </a:p>
          <a:p>
            <a:pPr defTabSz="912813">
              <a:lnSpc>
                <a:spcPct val="90000"/>
              </a:lnSpc>
            </a:pPr>
            <a:endParaRPr lang="en-US" sz="1200">
              <a:solidFill>
                <a:srgbClr val="037B03"/>
              </a:solidFill>
            </a:endParaRPr>
          </a:p>
          <a:p>
            <a:pPr defTabSz="912813">
              <a:lnSpc>
                <a:spcPct val="90000"/>
              </a:lnSpc>
            </a:pPr>
            <a:r>
              <a:rPr lang="en-US" sz="1200">
                <a:solidFill>
                  <a:srgbClr val="037B03"/>
                </a:solidFill>
              </a:rPr>
              <a:t>        To get and  keep   </a:t>
            </a:r>
          </a:p>
          <a:p>
            <a:pPr defTabSz="912813">
              <a:lnSpc>
                <a:spcPct val="90000"/>
              </a:lnSpc>
            </a:pPr>
            <a:r>
              <a:rPr lang="en-US" sz="1200">
                <a:solidFill>
                  <a:srgbClr val="037B03"/>
                </a:solidFill>
              </a:rPr>
              <a:t>         balance</a:t>
            </a:r>
          </a:p>
          <a:p>
            <a:pPr defTabSz="912813">
              <a:lnSpc>
                <a:spcPct val="90000"/>
              </a:lnSpc>
            </a:pPr>
            <a:endParaRPr lang="en-US" sz="1200">
              <a:solidFill>
                <a:srgbClr val="037B03"/>
              </a:solidFill>
            </a:endParaRPr>
          </a:p>
          <a:p>
            <a:pPr defTabSz="912813">
              <a:lnSpc>
                <a:spcPct val="90000"/>
              </a:lnSpc>
            </a:pPr>
            <a:r>
              <a:rPr lang="en-US" sz="1200">
                <a:solidFill>
                  <a:srgbClr val="037B03"/>
                </a:solidFill>
              </a:rPr>
              <a:t>To stay  free of diseases</a:t>
            </a:r>
          </a:p>
          <a:p>
            <a:pPr defTabSz="912813">
              <a:lnSpc>
                <a:spcPct val="90000"/>
              </a:lnSpc>
            </a:pPr>
            <a:endParaRPr lang="en-US" sz="1200">
              <a:solidFill>
                <a:srgbClr val="037B03"/>
              </a:solidFill>
            </a:endParaRPr>
          </a:p>
          <a:p>
            <a:pPr defTabSz="912813">
              <a:lnSpc>
                <a:spcPct val="90000"/>
              </a:lnSpc>
            </a:pPr>
            <a:r>
              <a:rPr lang="en-US" sz="1200">
                <a:solidFill>
                  <a:srgbClr val="037B03"/>
                </a:solidFill>
              </a:rPr>
              <a:t>        To minimize the effect   </a:t>
            </a:r>
          </a:p>
          <a:p>
            <a:pPr defTabSz="912813">
              <a:lnSpc>
                <a:spcPct val="90000"/>
              </a:lnSpc>
            </a:pPr>
            <a:r>
              <a:rPr lang="en-US" sz="1200">
                <a:solidFill>
                  <a:srgbClr val="037B03"/>
                </a:solidFill>
              </a:rPr>
              <a:t>        of ageing/ prevent</a:t>
            </a:r>
          </a:p>
          <a:p>
            <a:pPr defTabSz="912813">
              <a:lnSpc>
                <a:spcPct val="90000"/>
              </a:lnSpc>
            </a:pPr>
            <a:endParaRPr lang="en-US" sz="1200">
              <a:solidFill>
                <a:srgbClr val="037B03"/>
              </a:solidFill>
            </a:endParaRPr>
          </a:p>
          <a:p>
            <a:pPr defTabSz="912813">
              <a:lnSpc>
                <a:spcPct val="90000"/>
              </a:lnSpc>
            </a:pPr>
            <a:r>
              <a:rPr lang="en-US" sz="1200">
                <a:solidFill>
                  <a:srgbClr val="037B03"/>
                </a:solidFill>
              </a:rPr>
              <a:t>The green season</a:t>
            </a:r>
          </a:p>
          <a:p>
            <a:pPr defTabSz="912813">
              <a:lnSpc>
                <a:spcPct val="90000"/>
              </a:lnSpc>
            </a:pPr>
            <a:endParaRPr lang="en-US" sz="1200">
              <a:solidFill>
                <a:srgbClr val="037B03"/>
              </a:solidFill>
            </a:endParaRPr>
          </a:p>
        </p:txBody>
      </p:sp>
      <p:sp>
        <p:nvSpPr>
          <p:cNvPr id="618507" name="Text Box 11"/>
          <p:cNvSpPr txBox="1">
            <a:spLocks noChangeArrowheads="1"/>
          </p:cNvSpPr>
          <p:nvPr/>
        </p:nvSpPr>
        <p:spPr bwMode="auto">
          <a:xfrm>
            <a:off x="1404565" y="3078159"/>
            <a:ext cx="2057400" cy="3087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30" tIns="45716" rIns="91430" bIns="45716">
            <a:spAutoFit/>
          </a:bodyPr>
          <a:lstStyle/>
          <a:p>
            <a:pPr defTabSz="912813">
              <a:lnSpc>
                <a:spcPct val="90000"/>
              </a:lnSpc>
            </a:pPr>
            <a:r>
              <a:rPr lang="en-US" sz="1200">
                <a:solidFill>
                  <a:schemeClr val="tx2"/>
                </a:solidFill>
              </a:rPr>
              <a:t>Lifestyle </a:t>
            </a:r>
            <a:r>
              <a:rPr lang="en-US" sz="1200" err="1">
                <a:solidFill>
                  <a:schemeClr val="tx2"/>
                </a:solidFill>
              </a:rPr>
              <a:t>Redefiniton</a:t>
            </a:r>
            <a:endParaRPr lang="en-US" sz="1200">
              <a:solidFill>
                <a:schemeClr val="tx2"/>
              </a:solidFill>
            </a:endParaRPr>
          </a:p>
          <a:p>
            <a:pPr defTabSz="912813">
              <a:lnSpc>
                <a:spcPct val="90000"/>
              </a:lnSpc>
            </a:pPr>
            <a:endParaRPr lang="en-US" sz="1200">
              <a:solidFill>
                <a:schemeClr val="tx2"/>
              </a:solidFill>
            </a:endParaRPr>
          </a:p>
          <a:p>
            <a:pPr marL="292100" lvl="1" defTabSz="912813">
              <a:lnSpc>
                <a:spcPct val="90000"/>
              </a:lnSpc>
            </a:pPr>
            <a:r>
              <a:rPr lang="en-US" sz="1200">
                <a:solidFill>
                  <a:schemeClr val="tx2"/>
                </a:solidFill>
              </a:rPr>
              <a:t>No time to sit down but want the experience</a:t>
            </a:r>
          </a:p>
          <a:p>
            <a:pPr marL="292100" lvl="1" defTabSz="912813">
              <a:lnSpc>
                <a:spcPct val="90000"/>
              </a:lnSpc>
            </a:pPr>
            <a:endParaRPr lang="en-US" sz="1200">
              <a:solidFill>
                <a:schemeClr val="tx2"/>
              </a:solidFill>
            </a:endParaRPr>
          </a:p>
          <a:p>
            <a:pPr defTabSz="912813">
              <a:lnSpc>
                <a:spcPct val="90000"/>
              </a:lnSpc>
            </a:pPr>
            <a:r>
              <a:rPr lang="en-US" sz="1200">
                <a:solidFill>
                  <a:schemeClr val="tx2"/>
                </a:solidFill>
              </a:rPr>
              <a:t>Easier, Faster and Disposable</a:t>
            </a:r>
          </a:p>
          <a:p>
            <a:pPr defTabSz="912813">
              <a:lnSpc>
                <a:spcPct val="90000"/>
              </a:lnSpc>
            </a:pPr>
            <a:endParaRPr lang="en-US" sz="1200">
              <a:solidFill>
                <a:schemeClr val="tx2"/>
              </a:solidFill>
            </a:endParaRPr>
          </a:p>
          <a:p>
            <a:pPr marL="292100" lvl="1" defTabSz="912813">
              <a:lnSpc>
                <a:spcPct val="90000"/>
              </a:lnSpc>
            </a:pPr>
            <a:r>
              <a:rPr lang="en-US" sz="1200">
                <a:solidFill>
                  <a:schemeClr val="tx2"/>
                </a:solidFill>
              </a:rPr>
              <a:t>Leave more time</a:t>
            </a:r>
          </a:p>
          <a:p>
            <a:pPr marL="292100" lvl="1" defTabSz="912813">
              <a:lnSpc>
                <a:spcPct val="90000"/>
              </a:lnSpc>
            </a:pPr>
            <a:r>
              <a:rPr lang="en-US" sz="1200">
                <a:solidFill>
                  <a:schemeClr val="tx2"/>
                </a:solidFill>
              </a:rPr>
              <a:t>for work or leisure</a:t>
            </a:r>
          </a:p>
          <a:p>
            <a:pPr defTabSz="912813">
              <a:lnSpc>
                <a:spcPct val="90000"/>
              </a:lnSpc>
            </a:pPr>
            <a:endParaRPr lang="en-US" sz="1200">
              <a:solidFill>
                <a:schemeClr val="tx2"/>
              </a:solidFill>
            </a:endParaRPr>
          </a:p>
          <a:p>
            <a:pPr defTabSz="912813">
              <a:lnSpc>
                <a:spcPct val="90000"/>
              </a:lnSpc>
            </a:pPr>
            <a:r>
              <a:rPr lang="en-US" sz="1200">
                <a:solidFill>
                  <a:schemeClr val="tx2"/>
                </a:solidFill>
              </a:rPr>
              <a:t>Less hassle, no mess</a:t>
            </a:r>
          </a:p>
          <a:p>
            <a:pPr defTabSz="912813">
              <a:lnSpc>
                <a:spcPct val="90000"/>
              </a:lnSpc>
            </a:pPr>
            <a:endParaRPr lang="en-US" sz="1200">
              <a:solidFill>
                <a:schemeClr val="tx2"/>
              </a:solidFill>
            </a:endParaRPr>
          </a:p>
          <a:p>
            <a:pPr marL="292100" lvl="1" defTabSz="912813">
              <a:lnSpc>
                <a:spcPct val="90000"/>
              </a:lnSpc>
            </a:pPr>
            <a:r>
              <a:rPr lang="en-US" sz="1200">
                <a:solidFill>
                  <a:schemeClr val="tx2"/>
                </a:solidFill>
              </a:rPr>
              <a:t>Men and Women roles mixed</a:t>
            </a:r>
          </a:p>
          <a:p>
            <a:pPr marL="292100" lvl="1" defTabSz="912813">
              <a:lnSpc>
                <a:spcPct val="90000"/>
              </a:lnSpc>
            </a:pPr>
            <a:endParaRPr lang="en-US" sz="1200">
              <a:solidFill>
                <a:schemeClr val="tx2"/>
              </a:solidFill>
            </a:endParaRPr>
          </a:p>
          <a:p>
            <a:pPr defTabSz="912813">
              <a:lnSpc>
                <a:spcPct val="90000"/>
              </a:lnSpc>
            </a:pPr>
            <a:r>
              <a:rPr lang="en-US" sz="1200">
                <a:solidFill>
                  <a:schemeClr val="tx2"/>
                </a:solidFill>
              </a:rPr>
              <a:t>Slow Cooking made fast and easy</a:t>
            </a:r>
          </a:p>
        </p:txBody>
      </p:sp>
      <p:sp>
        <p:nvSpPr>
          <p:cNvPr id="618508" name="Text Box 12"/>
          <p:cNvSpPr txBox="1">
            <a:spLocks noChangeArrowheads="1"/>
          </p:cNvSpPr>
          <p:nvPr/>
        </p:nvSpPr>
        <p:spPr bwMode="auto">
          <a:xfrm>
            <a:off x="3805435" y="3064511"/>
            <a:ext cx="2328863" cy="273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0" tIns="45716" rIns="91430" bIns="45716">
            <a:spAutoFit/>
          </a:bodyPr>
          <a:lstStyle/>
          <a:p>
            <a:pPr defTabSz="912813">
              <a:lnSpc>
                <a:spcPct val="90000"/>
              </a:lnSpc>
              <a:tabLst>
                <a:tab pos="193675" algn="l"/>
              </a:tabLst>
            </a:pPr>
            <a:r>
              <a:rPr lang="en-US" sz="1200">
                <a:solidFill>
                  <a:srgbClr val="CC6600"/>
                </a:solidFill>
              </a:rPr>
              <a:t>Satisfying the 5 Senses</a:t>
            </a:r>
          </a:p>
          <a:p>
            <a:pPr defTabSz="912813">
              <a:lnSpc>
                <a:spcPct val="90000"/>
              </a:lnSpc>
              <a:tabLst>
                <a:tab pos="193675" algn="l"/>
              </a:tabLst>
            </a:pPr>
            <a:endParaRPr lang="en-US" sz="1200">
              <a:solidFill>
                <a:srgbClr val="CC6600"/>
              </a:solidFill>
            </a:endParaRPr>
          </a:p>
          <a:p>
            <a:pPr defTabSz="912813">
              <a:lnSpc>
                <a:spcPct val="90000"/>
              </a:lnSpc>
              <a:tabLst>
                <a:tab pos="193675" algn="l"/>
              </a:tabLst>
            </a:pPr>
            <a:r>
              <a:rPr lang="en-US" sz="1200">
                <a:solidFill>
                  <a:srgbClr val="CC6600"/>
                </a:solidFill>
              </a:rPr>
              <a:t>	Guilt- Free Indulgence       	Emotional compensation</a:t>
            </a:r>
          </a:p>
          <a:p>
            <a:pPr defTabSz="912813">
              <a:lnSpc>
                <a:spcPct val="90000"/>
              </a:lnSpc>
              <a:tabLst>
                <a:tab pos="193675" algn="l"/>
              </a:tabLst>
            </a:pPr>
            <a:r>
              <a:rPr lang="en-US" sz="1200">
                <a:solidFill>
                  <a:srgbClr val="CC6600"/>
                </a:solidFill>
              </a:rPr>
              <a:t>	for stress</a:t>
            </a:r>
          </a:p>
          <a:p>
            <a:pPr defTabSz="912813">
              <a:lnSpc>
                <a:spcPct val="90000"/>
              </a:lnSpc>
              <a:tabLst>
                <a:tab pos="193675" algn="l"/>
              </a:tabLst>
            </a:pPr>
            <a:endParaRPr lang="en-US" sz="1200">
              <a:solidFill>
                <a:srgbClr val="CC6600"/>
              </a:solidFill>
            </a:endParaRPr>
          </a:p>
          <a:p>
            <a:pPr defTabSz="912813">
              <a:lnSpc>
                <a:spcPct val="90000"/>
              </a:lnSpc>
              <a:tabLst>
                <a:tab pos="193675" algn="l"/>
              </a:tabLst>
            </a:pPr>
            <a:r>
              <a:rPr lang="en-US" sz="1200">
                <a:solidFill>
                  <a:srgbClr val="CC6600"/>
                </a:solidFill>
              </a:rPr>
              <a:t>Mass - Luxury</a:t>
            </a:r>
          </a:p>
          <a:p>
            <a:pPr defTabSz="912813">
              <a:lnSpc>
                <a:spcPct val="90000"/>
              </a:lnSpc>
              <a:tabLst>
                <a:tab pos="193675" algn="l"/>
              </a:tabLst>
            </a:pPr>
            <a:endParaRPr lang="en-US" sz="1200">
              <a:solidFill>
                <a:srgbClr val="CC6600"/>
              </a:solidFill>
            </a:endParaRPr>
          </a:p>
          <a:p>
            <a:pPr defTabSz="912813">
              <a:lnSpc>
                <a:spcPct val="90000"/>
              </a:lnSpc>
              <a:tabLst>
                <a:tab pos="193675" algn="l"/>
              </a:tabLst>
            </a:pPr>
            <a:r>
              <a:rPr lang="en-US" sz="1200">
                <a:solidFill>
                  <a:srgbClr val="CC6600"/>
                </a:solidFill>
              </a:rPr>
              <a:t>	Individualism - Homing</a:t>
            </a:r>
          </a:p>
          <a:p>
            <a:pPr defTabSz="912813">
              <a:lnSpc>
                <a:spcPct val="90000"/>
              </a:lnSpc>
              <a:tabLst>
                <a:tab pos="193675" algn="l"/>
              </a:tabLst>
            </a:pPr>
            <a:endParaRPr lang="en-US" sz="1200">
              <a:solidFill>
                <a:srgbClr val="CC6600"/>
              </a:solidFill>
            </a:endParaRPr>
          </a:p>
          <a:p>
            <a:pPr defTabSz="912813">
              <a:lnSpc>
                <a:spcPct val="90000"/>
              </a:lnSpc>
              <a:tabLst>
                <a:tab pos="193675" algn="l"/>
              </a:tabLst>
            </a:pPr>
            <a:r>
              <a:rPr lang="en-US" sz="1200">
                <a:solidFill>
                  <a:srgbClr val="CC6600"/>
                </a:solidFill>
              </a:rPr>
              <a:t>Worldly tastes</a:t>
            </a:r>
          </a:p>
          <a:p>
            <a:pPr defTabSz="912813">
              <a:lnSpc>
                <a:spcPct val="90000"/>
              </a:lnSpc>
              <a:tabLst>
                <a:tab pos="193675" algn="l"/>
              </a:tabLst>
            </a:pPr>
            <a:r>
              <a:rPr lang="en-US" sz="1200">
                <a:solidFill>
                  <a:srgbClr val="CC6600"/>
                </a:solidFill>
              </a:rPr>
              <a:t>	</a:t>
            </a:r>
          </a:p>
          <a:p>
            <a:pPr defTabSz="912813">
              <a:lnSpc>
                <a:spcPct val="90000"/>
              </a:lnSpc>
              <a:tabLst>
                <a:tab pos="193675" algn="l"/>
              </a:tabLst>
            </a:pPr>
            <a:r>
              <a:rPr lang="en-US" sz="1200">
                <a:solidFill>
                  <a:srgbClr val="CC6600"/>
                </a:solidFill>
              </a:rPr>
              <a:t>	Increased willingness to       	experiment with ethnic</a:t>
            </a:r>
          </a:p>
          <a:p>
            <a:pPr defTabSz="912813">
              <a:lnSpc>
                <a:spcPct val="90000"/>
              </a:lnSpc>
              <a:tabLst>
                <a:tab pos="193675" algn="l"/>
              </a:tabLst>
            </a:pPr>
            <a:endParaRPr lang="en-US" sz="1200">
              <a:solidFill>
                <a:srgbClr val="CC6600"/>
              </a:solidFill>
            </a:endParaRPr>
          </a:p>
          <a:p>
            <a:pPr defTabSz="912813">
              <a:lnSpc>
                <a:spcPct val="90000"/>
              </a:lnSpc>
              <a:tabLst>
                <a:tab pos="193675" algn="l"/>
              </a:tabLst>
            </a:pPr>
            <a:r>
              <a:rPr lang="en-US" sz="1200">
                <a:solidFill>
                  <a:srgbClr val="CC6600"/>
                </a:solidFill>
              </a:rPr>
              <a:t>	Artisanal Varieties</a:t>
            </a:r>
            <a:endParaRPr lang="en-US" sz="1200" b="0">
              <a:solidFill>
                <a:srgbClr val="CC6600"/>
              </a:solidFill>
            </a:endParaRPr>
          </a:p>
        </p:txBody>
      </p:sp>
      <p:sp>
        <p:nvSpPr>
          <p:cNvPr id="618509" name="Text Box 13"/>
          <p:cNvSpPr txBox="1">
            <a:spLocks noChangeArrowheads="1"/>
          </p:cNvSpPr>
          <p:nvPr/>
        </p:nvSpPr>
        <p:spPr bwMode="auto">
          <a:xfrm>
            <a:off x="3482216" y="6165304"/>
            <a:ext cx="2661029" cy="307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0" tIns="45716" rIns="91430" bIns="45716">
            <a:spAutoFit/>
          </a:bodyPr>
          <a:lstStyle/>
          <a:p>
            <a:pPr algn="ctr" defTabSz="912813"/>
            <a:r>
              <a:rPr lang="fr-CH" sz="1400"/>
              <a:t>(</a:t>
            </a:r>
            <a:r>
              <a:rPr lang="fr-CH" sz="1400" i="1"/>
              <a:t>Source: </a:t>
            </a:r>
            <a:r>
              <a:rPr lang="fr-CH" sz="1400" i="1" err="1"/>
              <a:t>Datamonitor</a:t>
            </a:r>
            <a:r>
              <a:rPr lang="fr-CH" sz="1400" i="1"/>
              <a:t>, Reuters</a:t>
            </a:r>
            <a:r>
              <a:rPr lang="fr-CH" sz="1400"/>
              <a:t>)</a:t>
            </a:r>
            <a:endParaRPr lang="en-US" sz="1400"/>
          </a:p>
        </p:txBody>
      </p:sp>
      <p:pic>
        <p:nvPicPr>
          <p:cNvPr id="618510" name="Picture 9" descr="npo00003b"/>
          <p:cNvPicPr>
            <a:picLocks noChangeAspect="1" noChangeArrowheads="1"/>
          </p:cNvPicPr>
          <p:nvPr/>
        </p:nvPicPr>
        <p:blipFill>
          <a:blip r:embed="rId6" cstate="print"/>
          <a:srcRect l="35883" t="14882"/>
          <a:stretch>
            <a:fillRect/>
          </a:stretch>
        </p:blipFill>
        <p:spPr bwMode="auto">
          <a:xfrm>
            <a:off x="1726827" y="1342074"/>
            <a:ext cx="1412875" cy="1593850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ffectLst/>
        </p:spPr>
      </p:pic>
      <p:sp>
        <p:nvSpPr>
          <p:cNvPr id="618511" name="Text Box 15"/>
          <p:cNvSpPr txBox="1">
            <a:spLocks noChangeArrowheads="1"/>
          </p:cNvSpPr>
          <p:nvPr/>
        </p:nvSpPr>
        <p:spPr bwMode="auto">
          <a:xfrm>
            <a:off x="1412502" y="1929449"/>
            <a:ext cx="2039938" cy="406513"/>
          </a:xfrm>
          <a:prstGeom prst="rect">
            <a:avLst/>
          </a:prstGeom>
          <a:solidFill>
            <a:schemeClr val="accent1">
              <a:alpha val="50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lIns="91430" tIns="45716" rIns="91430" bIns="45716">
            <a:spAutoFit/>
          </a:bodyPr>
          <a:lstStyle/>
          <a:p>
            <a:pPr algn="ctr" defTabSz="912813">
              <a:lnSpc>
                <a:spcPct val="110000"/>
              </a:lnSpc>
            </a:pPr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Convenience</a:t>
            </a:r>
            <a:endParaRPr lang="en-US" sz="26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18512" name="Text Box 16"/>
          <p:cNvSpPr txBox="1">
            <a:spLocks noChangeArrowheads="1"/>
          </p:cNvSpPr>
          <p:nvPr/>
        </p:nvSpPr>
        <p:spPr bwMode="auto">
          <a:xfrm>
            <a:off x="3870523" y="1929449"/>
            <a:ext cx="2039937" cy="406513"/>
          </a:xfrm>
          <a:prstGeom prst="rect">
            <a:avLst/>
          </a:prstGeom>
          <a:solidFill>
            <a:schemeClr val="accent1">
              <a:alpha val="50000"/>
            </a:schemeClr>
          </a:solidFill>
          <a:ln w="9525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lIns="91430" tIns="45716" rIns="91430" bIns="45716">
            <a:spAutoFit/>
          </a:bodyPr>
          <a:lstStyle/>
          <a:p>
            <a:pPr algn="ctr" defTabSz="912813">
              <a:lnSpc>
                <a:spcPct val="110000"/>
              </a:lnSpc>
            </a:pPr>
            <a:r>
              <a:rPr lang="en-US" sz="20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Pleasure</a:t>
            </a:r>
            <a:endParaRPr lang="en-US" sz="2600" b="1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18513" name="Text Box 17"/>
          <p:cNvSpPr txBox="1">
            <a:spLocks noChangeArrowheads="1"/>
          </p:cNvSpPr>
          <p:nvPr/>
        </p:nvSpPr>
        <p:spPr bwMode="auto">
          <a:xfrm>
            <a:off x="6348487" y="1929449"/>
            <a:ext cx="2039937" cy="406513"/>
          </a:xfrm>
          <a:prstGeom prst="rect">
            <a:avLst/>
          </a:prstGeom>
          <a:solidFill>
            <a:schemeClr val="accent1">
              <a:alpha val="50000"/>
            </a:schemeClr>
          </a:solidFill>
          <a:ln w="9525">
            <a:solidFill>
              <a:srgbClr val="009900"/>
            </a:solidFill>
            <a:miter lim="800000"/>
            <a:headEnd/>
            <a:tailEnd/>
          </a:ln>
          <a:effectLst/>
        </p:spPr>
        <p:txBody>
          <a:bodyPr lIns="91430" tIns="45716" rIns="91430" bIns="45716">
            <a:spAutoFit/>
          </a:bodyPr>
          <a:lstStyle/>
          <a:p>
            <a:pPr algn="ctr" defTabSz="912813">
              <a:lnSpc>
                <a:spcPct val="110000"/>
              </a:lnSpc>
            </a:pPr>
            <a:r>
              <a:rPr lang="en-US" sz="2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Health</a:t>
            </a:r>
            <a:endParaRPr lang="en-US" sz="2600" b="1"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9" name="Rectangle 2"/>
          <p:cNvSpPr txBox="1">
            <a:spLocks noChangeArrowheads="1"/>
          </p:cNvSpPr>
          <p:nvPr/>
        </p:nvSpPr>
        <p:spPr>
          <a:xfrm>
            <a:off x="1435608" y="274638"/>
            <a:ext cx="7456872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spcBef>
                <a:spcPct val="0"/>
              </a:spcBef>
            </a:pPr>
            <a:r>
              <a:rPr lang="en-US" sz="28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Global consumer mega-trends contributing to quality of life</a:t>
            </a:r>
            <a:endParaRPr lang="en-GB" sz="2800"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24097-682E-4941-871A-80EA7DEA1FCD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20" name="Footer Placeholder 8"/>
          <p:cNvSpPr txBox="1">
            <a:spLocks/>
          </p:cNvSpPr>
          <p:nvPr/>
        </p:nvSpPr>
        <p:spPr>
          <a:xfrm>
            <a:off x="3908648" y="6525344"/>
            <a:ext cx="2895600" cy="328464"/>
          </a:xfrm>
          <a:prstGeom prst="rect">
            <a:avLst/>
          </a:prstGeom>
        </p:spPr>
        <p:txBody>
          <a:bodyPr anchor="ctr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Module 0 - Introduction</a:t>
            </a:r>
          </a:p>
        </p:txBody>
      </p:sp>
    </p:spTree>
    <p:extLst>
      <p:ext uri="{BB962C8B-B14F-4D97-AF65-F5344CB8AC3E}">
        <p14:creationId xmlns:p14="http://schemas.microsoft.com/office/powerpoint/2010/main" val="18419722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1435608" y="274638"/>
            <a:ext cx="7708392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en-GB" sz="28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All 5 senses are key for consumer preference</a:t>
            </a: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24097-682E-4941-871A-80EA7DEA1FCD}" type="slidenum">
              <a:rPr lang="en-US" smtClean="0"/>
              <a:pPr/>
              <a:t>9</a:t>
            </a:fld>
            <a:endParaRPr lang="en-US"/>
          </a:p>
        </p:txBody>
      </p:sp>
      <p:grpSp>
        <p:nvGrpSpPr>
          <p:cNvPr id="14" name="Group 4"/>
          <p:cNvGrpSpPr>
            <a:grpSpLocks/>
          </p:cNvGrpSpPr>
          <p:nvPr/>
        </p:nvGrpSpPr>
        <p:grpSpPr bwMode="auto">
          <a:xfrm>
            <a:off x="2859534" y="4865836"/>
            <a:ext cx="1568450" cy="1587500"/>
            <a:chOff x="1381" y="2729"/>
            <a:chExt cx="988" cy="1000"/>
          </a:xfrm>
        </p:grpSpPr>
        <p:sp>
          <p:nvSpPr>
            <p:cNvPr id="16" name="Text Box 5"/>
            <p:cNvSpPr txBox="1">
              <a:spLocks noChangeArrowheads="1"/>
            </p:cNvSpPr>
            <p:nvPr/>
          </p:nvSpPr>
          <p:spPr bwMode="auto">
            <a:xfrm>
              <a:off x="1599" y="3498"/>
              <a:ext cx="47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172739" dir="12961642" algn="ctr" rotWithShape="0">
                <a:srgbClr val="C0C0C0"/>
              </a:outerShdw>
            </a:effectLst>
          </p:spPr>
          <p:txBody>
            <a:bodyPr wrap="none" anchor="ctr">
              <a:spAutoFit/>
            </a:bodyPr>
            <a:lstStyle/>
            <a:p>
              <a:pPr algn="ctr"/>
              <a:r>
                <a:rPr lang="fr-FR" sz="1800" b="0">
                  <a:latin typeface="Comic Sans MS" pitchFamily="66" charset="0"/>
                </a:rPr>
                <a:t>taste</a:t>
              </a:r>
            </a:p>
          </p:txBody>
        </p:sp>
        <p:pic>
          <p:nvPicPr>
            <p:cNvPr id="21" name="Picture 6" descr="bouche4"/>
            <p:cNvPicPr>
              <a:picLocks noChangeAspect="1" noChangeArrowheads="1"/>
            </p:cNvPicPr>
            <p:nvPr/>
          </p:nvPicPr>
          <p:blipFill>
            <a:blip r:embed="rId3" cstate="print">
              <a:lum bright="6000"/>
            </a:blip>
            <a:srcRect/>
            <a:stretch>
              <a:fillRect/>
            </a:stretch>
          </p:blipFill>
          <p:spPr bwMode="auto">
            <a:xfrm>
              <a:off x="1381" y="2729"/>
              <a:ext cx="988" cy="728"/>
            </a:xfrm>
            <a:prstGeom prst="rect">
              <a:avLst/>
            </a:prstGeom>
            <a:noFill/>
          </p:spPr>
        </p:pic>
      </p:grpSp>
      <p:grpSp>
        <p:nvGrpSpPr>
          <p:cNvPr id="22" name="Group 7"/>
          <p:cNvGrpSpPr>
            <a:grpSpLocks/>
          </p:cNvGrpSpPr>
          <p:nvPr/>
        </p:nvGrpSpPr>
        <p:grpSpPr bwMode="auto">
          <a:xfrm>
            <a:off x="2627957" y="3140969"/>
            <a:ext cx="1223963" cy="1655763"/>
            <a:chOff x="1893" y="1457"/>
            <a:chExt cx="771" cy="1043"/>
          </a:xfrm>
        </p:grpSpPr>
        <p:sp>
          <p:nvSpPr>
            <p:cNvPr id="23" name="Text Box 8"/>
            <p:cNvSpPr txBox="1">
              <a:spLocks noChangeArrowheads="1"/>
            </p:cNvSpPr>
            <p:nvPr/>
          </p:nvSpPr>
          <p:spPr bwMode="auto">
            <a:xfrm>
              <a:off x="2076" y="2269"/>
              <a:ext cx="45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172739" dir="12961642" algn="ctr" rotWithShape="0">
                <a:srgbClr val="C0C0C0"/>
              </a:outerShdw>
            </a:effectLst>
          </p:spPr>
          <p:txBody>
            <a:bodyPr wrap="none" anchor="ctr">
              <a:spAutoFit/>
            </a:bodyPr>
            <a:lstStyle/>
            <a:p>
              <a:pPr algn="ctr"/>
              <a:r>
                <a:rPr lang="fr-FR" sz="1800" b="0" err="1">
                  <a:latin typeface="Comic Sans MS" pitchFamily="66" charset="0"/>
                </a:rPr>
                <a:t>smell</a:t>
              </a:r>
              <a:endParaRPr lang="fr-FR" sz="1800" b="0">
                <a:latin typeface="Comic Sans MS" pitchFamily="66" charset="0"/>
              </a:endParaRPr>
            </a:p>
          </p:txBody>
        </p:sp>
        <p:pic>
          <p:nvPicPr>
            <p:cNvPr id="24" name="Picture 9" descr="nez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893" y="1457"/>
              <a:ext cx="771" cy="77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5" name="Group 10"/>
          <p:cNvGrpSpPr>
            <a:grpSpLocks/>
          </p:cNvGrpSpPr>
          <p:nvPr/>
        </p:nvGrpSpPr>
        <p:grpSpPr bwMode="auto">
          <a:xfrm>
            <a:off x="3895527" y="3140969"/>
            <a:ext cx="1252537" cy="1662113"/>
            <a:chOff x="1501" y="1481"/>
            <a:chExt cx="789" cy="1047"/>
          </a:xfrm>
        </p:grpSpPr>
        <p:pic>
          <p:nvPicPr>
            <p:cNvPr id="26" name="Picture 12" descr="oeil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584" y="1481"/>
              <a:ext cx="616" cy="856"/>
            </a:xfrm>
            <a:prstGeom prst="rect">
              <a:avLst/>
            </a:prstGeom>
            <a:noFill/>
          </p:spPr>
        </p:pic>
        <p:sp>
          <p:nvSpPr>
            <p:cNvPr id="27" name="Text Box 11"/>
            <p:cNvSpPr txBox="1">
              <a:spLocks noChangeArrowheads="1"/>
            </p:cNvSpPr>
            <p:nvPr/>
          </p:nvSpPr>
          <p:spPr bwMode="auto">
            <a:xfrm>
              <a:off x="1501" y="2297"/>
              <a:ext cx="78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172739" dir="12961642" algn="ctr" rotWithShape="0">
                <a:srgbClr val="C0C0C0"/>
              </a:outerShdw>
            </a:effectLst>
          </p:spPr>
          <p:txBody>
            <a:bodyPr anchor="ctr">
              <a:spAutoFit/>
            </a:bodyPr>
            <a:lstStyle/>
            <a:p>
              <a:pPr algn="ctr"/>
              <a:r>
                <a:rPr lang="fr-FR" sz="1800" b="0" err="1">
                  <a:latin typeface="Comic Sans MS" pitchFamily="66" charset="0"/>
                </a:rPr>
                <a:t>sight</a:t>
              </a:r>
              <a:endParaRPr lang="fr-FR" sz="1800" b="0">
                <a:latin typeface="Comic Sans MS" pitchFamily="66" charset="0"/>
              </a:endParaRPr>
            </a:p>
          </p:txBody>
        </p:sp>
      </p:grpSp>
      <p:grpSp>
        <p:nvGrpSpPr>
          <p:cNvPr id="28" name="Group 13"/>
          <p:cNvGrpSpPr>
            <a:grpSpLocks/>
          </p:cNvGrpSpPr>
          <p:nvPr/>
        </p:nvGrpSpPr>
        <p:grpSpPr bwMode="auto">
          <a:xfrm>
            <a:off x="1508150" y="4869160"/>
            <a:ext cx="1143000" cy="1581150"/>
            <a:chOff x="559" y="3296"/>
            <a:chExt cx="720" cy="996"/>
          </a:xfrm>
        </p:grpSpPr>
        <p:sp>
          <p:nvSpPr>
            <p:cNvPr id="29" name="Text Box 14"/>
            <p:cNvSpPr txBox="1">
              <a:spLocks noChangeArrowheads="1"/>
            </p:cNvSpPr>
            <p:nvPr/>
          </p:nvSpPr>
          <p:spPr bwMode="auto">
            <a:xfrm>
              <a:off x="673" y="4061"/>
              <a:ext cx="49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172739" dir="12961642" algn="ctr" rotWithShape="0">
                <a:srgbClr val="C0C0C0"/>
              </a:outerShdw>
            </a:effectLst>
          </p:spPr>
          <p:txBody>
            <a:bodyPr wrap="none" anchor="ctr">
              <a:spAutoFit/>
            </a:bodyPr>
            <a:lstStyle/>
            <a:p>
              <a:pPr algn="ctr"/>
              <a:r>
                <a:rPr lang="fr-FR" sz="1800" b="0">
                  <a:latin typeface="Comic Sans MS" pitchFamily="66" charset="0"/>
                </a:rPr>
                <a:t>touch</a:t>
              </a:r>
            </a:p>
          </p:txBody>
        </p:sp>
        <p:pic>
          <p:nvPicPr>
            <p:cNvPr id="30" name="Picture 15" descr="main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59" y="3296"/>
              <a:ext cx="720" cy="720"/>
            </a:xfrm>
            <a:prstGeom prst="rect">
              <a:avLst/>
            </a:prstGeom>
            <a:noFill/>
          </p:spPr>
        </p:pic>
      </p:grpSp>
      <p:grpSp>
        <p:nvGrpSpPr>
          <p:cNvPr id="31" name="Group 30"/>
          <p:cNvGrpSpPr/>
          <p:nvPr/>
        </p:nvGrpSpPr>
        <p:grpSpPr>
          <a:xfrm>
            <a:off x="1187624" y="3140968"/>
            <a:ext cx="1261712" cy="1656184"/>
            <a:chOff x="1115616" y="3140968"/>
            <a:chExt cx="1261712" cy="1656184"/>
          </a:xfrm>
        </p:grpSpPr>
        <p:sp>
          <p:nvSpPr>
            <p:cNvPr id="32" name="Text Box 17"/>
            <p:cNvSpPr txBox="1">
              <a:spLocks noChangeArrowheads="1"/>
            </p:cNvSpPr>
            <p:nvPr/>
          </p:nvSpPr>
          <p:spPr bwMode="auto">
            <a:xfrm>
              <a:off x="1224186" y="4430440"/>
              <a:ext cx="971550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172739" dir="12961642" algn="ctr" rotWithShape="0">
                <a:srgbClr val="C0C0C0"/>
              </a:outerShdw>
            </a:effectLst>
          </p:spPr>
          <p:txBody>
            <a:bodyPr wrap="none" anchor="ctr">
              <a:spAutoFit/>
            </a:bodyPr>
            <a:lstStyle/>
            <a:p>
              <a:pPr algn="ctr"/>
              <a:r>
                <a:rPr lang="fr-FR" sz="1800" b="0" err="1">
                  <a:latin typeface="Comic Sans MS" pitchFamily="66" charset="0"/>
                </a:rPr>
                <a:t>hearing</a:t>
              </a:r>
              <a:endParaRPr lang="fr-FR" sz="1800" b="0">
                <a:latin typeface="Comic Sans MS" pitchFamily="66" charset="0"/>
              </a:endParaRPr>
            </a:p>
          </p:txBody>
        </p:sp>
        <p:pic>
          <p:nvPicPr>
            <p:cNvPr id="33" name="Picture 18" descr="oreille3"/>
            <p:cNvPicPr>
              <a:picLocks noChangeAspect="1" noChangeArrowheads="1"/>
            </p:cNvPicPr>
            <p:nvPr/>
          </p:nvPicPr>
          <p:blipFill>
            <a:blip r:embed="rId7" cstate="print">
              <a:lum bright="6000"/>
            </a:blip>
            <a:srcRect/>
            <a:stretch>
              <a:fillRect/>
            </a:stretch>
          </p:blipFill>
          <p:spPr bwMode="auto">
            <a:xfrm>
              <a:off x="1115616" y="3140968"/>
              <a:ext cx="1261712" cy="1252091"/>
            </a:xfrm>
            <a:prstGeom prst="rect">
              <a:avLst/>
            </a:prstGeom>
            <a:noFill/>
          </p:spPr>
        </p:pic>
      </p:grpSp>
      <p:graphicFrame>
        <p:nvGraphicFramePr>
          <p:cNvPr id="34" name="Object 20"/>
          <p:cNvGraphicFramePr>
            <a:graphicFrameLocks noChangeAspect="1"/>
          </p:cNvGraphicFramePr>
          <p:nvPr/>
        </p:nvGraphicFramePr>
        <p:xfrm>
          <a:off x="5364088" y="1189431"/>
          <a:ext cx="3672408" cy="51628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8" imgW="3895238" imgH="5477640" progId="">
                  <p:embed/>
                </p:oleObj>
              </mc:Choice>
              <mc:Fallback>
                <p:oleObj name="Photo Editor Photo" r:id="rId8" imgW="3895238" imgH="547764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4088" y="1189431"/>
                        <a:ext cx="3672408" cy="51628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FC78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1BFF8D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FEF1A4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Text Box 21"/>
          <p:cNvSpPr txBox="1">
            <a:spLocks noChangeArrowheads="1"/>
          </p:cNvSpPr>
          <p:nvPr/>
        </p:nvSpPr>
        <p:spPr bwMode="auto">
          <a:xfrm>
            <a:off x="1116111" y="1172344"/>
            <a:ext cx="3959945" cy="1752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/>
          <a:lstStyle/>
          <a:p>
            <a:r>
              <a:rPr lang="en-US">
                <a:solidFill>
                  <a:srgbClr val="000000"/>
                </a:solidFill>
                <a:latin typeface="Arial" charset="0"/>
              </a:rPr>
              <a:t>“</a:t>
            </a:r>
            <a:r>
              <a:rPr lang="en-US" b="0" err="1">
                <a:solidFill>
                  <a:srgbClr val="000000"/>
                </a:solidFill>
              </a:rPr>
              <a:t>Flavour</a:t>
            </a:r>
            <a:r>
              <a:rPr lang="en-US" b="0">
                <a:solidFill>
                  <a:srgbClr val="000000"/>
                </a:solidFill>
              </a:rPr>
              <a:t> is one of the most important criteria for consumer acceptance of foods.</a:t>
            </a:r>
            <a:r>
              <a:rPr lang="en-US">
                <a:solidFill>
                  <a:srgbClr val="000000"/>
                </a:solidFill>
              </a:rPr>
              <a:t> Being able to predict what customers will like is one of the (food) industry’s greatest ambitions</a:t>
            </a:r>
            <a:r>
              <a:rPr lang="en-US" b="0">
                <a:solidFill>
                  <a:srgbClr val="000000"/>
                </a:solidFill>
              </a:rPr>
              <a:t>.</a:t>
            </a:r>
            <a:r>
              <a:rPr lang="en-US">
                <a:solidFill>
                  <a:srgbClr val="000000"/>
                </a:solidFill>
                <a:latin typeface="Arial" charset="0"/>
              </a:rPr>
              <a:t>“</a:t>
            </a:r>
            <a:endParaRPr lang="en-US" b="0">
              <a:solidFill>
                <a:srgbClr val="000000"/>
              </a:solidFill>
            </a:endParaRPr>
          </a:p>
          <a:p>
            <a:endParaRPr lang="en-US" sz="800">
              <a:solidFill>
                <a:srgbClr val="000000"/>
              </a:solidFill>
            </a:endParaRPr>
          </a:p>
          <a:p>
            <a:r>
              <a:rPr lang="en-US" sz="1400" i="1">
                <a:solidFill>
                  <a:srgbClr val="000000"/>
                </a:solidFill>
              </a:rPr>
              <a:t>(The Economist, 2002)</a:t>
            </a:r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36" name="Footer Placeholder 8"/>
          <p:cNvSpPr txBox="1">
            <a:spLocks/>
          </p:cNvSpPr>
          <p:nvPr/>
        </p:nvSpPr>
        <p:spPr>
          <a:xfrm>
            <a:off x="3908648" y="6525344"/>
            <a:ext cx="2895600" cy="328464"/>
          </a:xfrm>
          <a:prstGeom prst="rect">
            <a:avLst/>
          </a:prstGeom>
        </p:spPr>
        <p:txBody>
          <a:bodyPr anchor="ctr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Module 0 - Introduction</a:t>
            </a:r>
          </a:p>
        </p:txBody>
      </p:sp>
    </p:spTree>
    <p:extLst>
      <p:ext uri="{BB962C8B-B14F-4D97-AF65-F5344CB8AC3E}">
        <p14:creationId xmlns:p14="http://schemas.microsoft.com/office/powerpoint/2010/main" val="3423001126"/>
      </p:ext>
    </p:extLst>
  </p:cSld>
  <p:clrMapOvr>
    <a:masterClrMapping/>
  </p:clrMapOvr>
  <p:transition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37449</TotalTime>
  <Words>1752</Words>
  <Application>Microsoft Macintosh PowerPoint</Application>
  <PresentationFormat>On-screen Show (4:3)</PresentationFormat>
  <Paragraphs>421</Paragraphs>
  <Slides>14</Slides>
  <Notes>12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30" baseType="lpstr">
      <vt:lpstr>Arial Unicode MS</vt:lpstr>
      <vt:lpstr>SimSun</vt:lpstr>
      <vt:lpstr>Arial</vt:lpstr>
      <vt:lpstr>Arial Narrow</vt:lpstr>
      <vt:lpstr>Calibri</vt:lpstr>
      <vt:lpstr>Comic Sans MS</vt:lpstr>
      <vt:lpstr>Gill Sans MT</vt:lpstr>
      <vt:lpstr>Symbol</vt:lpstr>
      <vt:lpstr>Verdana</vt:lpstr>
      <vt:lpstr>Wingdings</vt:lpstr>
      <vt:lpstr>Wingdings 2</vt:lpstr>
      <vt:lpstr>Solstice</vt:lpstr>
      <vt:lpstr>1_Custom Design</vt:lpstr>
      <vt:lpstr>2_Custom Design</vt:lpstr>
      <vt:lpstr>Custom Design</vt:lpstr>
      <vt:lpstr>Photo Editor Photo</vt:lpstr>
      <vt:lpstr>Chemistry of Food Processes</vt:lpstr>
      <vt:lpstr>Organisational: ENG-435</vt:lpstr>
      <vt:lpstr>Semester programme 2025 – 1 </vt:lpstr>
      <vt:lpstr>Semester programme 2025 – 2 </vt:lpstr>
      <vt:lpstr>Group work</vt:lpstr>
      <vt:lpstr>Overall objectives of the course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Content of the course</vt:lpstr>
    </vt:vector>
  </TitlesOfParts>
  <Company>Nestlé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RDBlankIm1</dc:creator>
  <cp:lastModifiedBy>Blank,Imre,Lausanne,Innovation, Technology and R&amp;D</cp:lastModifiedBy>
  <cp:revision>784</cp:revision>
  <cp:lastPrinted>2024-02-12T11:45:30Z</cp:lastPrinted>
  <dcterms:created xsi:type="dcterms:W3CDTF">2011-12-26T07:43:11Z</dcterms:created>
  <dcterms:modified xsi:type="dcterms:W3CDTF">2025-02-20T15:17:59Z</dcterms:modified>
</cp:coreProperties>
</file>